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7"/>
    <p:sldMasterId id="2147483676" r:id="rId8"/>
    <p:sldMasterId id="2147483678" r:id="rId9"/>
  </p:sldMasterIdLst>
  <p:notesMasterIdLst>
    <p:notesMasterId r:id="rId72"/>
  </p:notesMasterIdLst>
  <p:sldIdLst>
    <p:sldId id="257" r:id="rId10"/>
    <p:sldId id="272" r:id="rId11"/>
    <p:sldId id="276" r:id="rId12"/>
    <p:sldId id="277" r:id="rId13"/>
    <p:sldId id="279" r:id="rId14"/>
    <p:sldId id="280" r:id="rId15"/>
    <p:sldId id="281" r:id="rId16"/>
    <p:sldId id="282" r:id="rId17"/>
    <p:sldId id="283" r:id="rId18"/>
    <p:sldId id="284" r:id="rId19"/>
    <p:sldId id="285" r:id="rId20"/>
    <p:sldId id="289" r:id="rId21"/>
    <p:sldId id="293" r:id="rId22"/>
    <p:sldId id="295" r:id="rId23"/>
    <p:sldId id="2061" r:id="rId24"/>
    <p:sldId id="341" r:id="rId25"/>
    <p:sldId id="2040" r:id="rId26"/>
    <p:sldId id="258" r:id="rId27"/>
    <p:sldId id="259" r:id="rId28"/>
    <p:sldId id="260" r:id="rId29"/>
    <p:sldId id="261" r:id="rId30"/>
    <p:sldId id="262" r:id="rId31"/>
    <p:sldId id="263" r:id="rId32"/>
    <p:sldId id="2062" r:id="rId33"/>
    <p:sldId id="265" r:id="rId34"/>
    <p:sldId id="2063" r:id="rId35"/>
    <p:sldId id="2064" r:id="rId36"/>
    <p:sldId id="268" r:id="rId37"/>
    <p:sldId id="269" r:id="rId38"/>
    <p:sldId id="270" r:id="rId39"/>
    <p:sldId id="271" r:id="rId40"/>
    <p:sldId id="2042" r:id="rId41"/>
    <p:sldId id="273" r:id="rId42"/>
    <p:sldId id="274" r:id="rId43"/>
    <p:sldId id="2043" r:id="rId44"/>
    <p:sldId id="2044" r:id="rId45"/>
    <p:sldId id="2045" r:id="rId46"/>
    <p:sldId id="1138" r:id="rId47"/>
    <p:sldId id="2046" r:id="rId48"/>
    <p:sldId id="2047" r:id="rId49"/>
    <p:sldId id="2048" r:id="rId50"/>
    <p:sldId id="2049" r:id="rId51"/>
    <p:sldId id="1249" r:id="rId52"/>
    <p:sldId id="1250" r:id="rId53"/>
    <p:sldId id="2050" r:id="rId54"/>
    <p:sldId id="2051" r:id="rId55"/>
    <p:sldId id="2052" r:id="rId56"/>
    <p:sldId id="2053" r:id="rId57"/>
    <p:sldId id="2054" r:id="rId58"/>
    <p:sldId id="2055" r:id="rId59"/>
    <p:sldId id="2056" r:id="rId60"/>
    <p:sldId id="1254" r:id="rId61"/>
    <p:sldId id="1255" r:id="rId62"/>
    <p:sldId id="2008" r:id="rId63"/>
    <p:sldId id="2039" r:id="rId64"/>
    <p:sldId id="739" r:id="rId65"/>
    <p:sldId id="2058" r:id="rId66"/>
    <p:sldId id="2059" r:id="rId67"/>
    <p:sldId id="2060" r:id="rId68"/>
    <p:sldId id="2005" r:id="rId69"/>
    <p:sldId id="2057" r:id="rId70"/>
    <p:sldId id="264" r:id="rId7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21" autoAdjust="0"/>
    <p:restoredTop sz="71044"/>
  </p:normalViewPr>
  <p:slideViewPr>
    <p:cSldViewPr snapToGrid="0">
      <p:cViewPr varScale="1">
        <p:scale>
          <a:sx n="100" d="100"/>
          <a:sy n="100" d="100"/>
        </p:scale>
        <p:origin x="2168" y="176"/>
      </p:cViewPr>
      <p:guideLst/>
    </p:cSldViewPr>
  </p:slideViewPr>
  <p:notesTextViewPr>
    <p:cViewPr>
      <p:scale>
        <a:sx n="1" d="1"/>
        <a:sy n="1" d="1"/>
      </p:scale>
      <p:origin x="0" y="0"/>
    </p:cViewPr>
  </p:notesTextViewPr>
  <p:sorterViewPr>
    <p:cViewPr>
      <p:scale>
        <a:sx n="100" d="100"/>
        <a:sy n="100" d="100"/>
      </p:scale>
      <p:origin x="0" y="-1304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2.xml"/><Relationship Id="rId51" Type="http://schemas.openxmlformats.org/officeDocument/2006/relationships/slide" Target="slides/slide42.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3.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tableStyles" Target="tableStyles.xml"/><Relationship Id="rId7" Type="http://schemas.openxmlformats.org/officeDocument/2006/relationships/slideMaster" Target="slideMasters/slideMaster1.xml"/><Relationship Id="rId71"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03831C-DEBA-4A3A-8C36-FD8115E217DA}" type="datetimeFigureOut">
              <a:rPr lang="en-US" smtClean="0"/>
              <a:t>6/30/20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D4EF5B-ECC8-43EE-A509-D601DDF42AD0}" type="slidenum">
              <a:rPr lang="en-US" smtClean="0"/>
              <a:t>‹#›</a:t>
            </a:fld>
            <a:endParaRPr lang="en-US"/>
          </a:p>
        </p:txBody>
      </p:sp>
    </p:spTree>
    <p:extLst>
      <p:ext uri="{BB962C8B-B14F-4D97-AF65-F5344CB8AC3E}">
        <p14:creationId xmlns:p14="http://schemas.microsoft.com/office/powerpoint/2010/main" val="211518043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ing.oreilly.com/library/view/fundamentals-of-ems/9781420085747/AU8573_C001.xhtml#_idTextAnchor00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D4EF5B-ECC8-43EE-A509-D601DDF42AD0}" type="slidenum">
              <a:rPr lang="en-US" smtClean="0"/>
              <a:t>1</a:t>
            </a:fld>
            <a:endParaRPr lang="en-US"/>
          </a:p>
        </p:txBody>
      </p:sp>
    </p:spTree>
    <p:extLst>
      <p:ext uri="{BB962C8B-B14F-4D97-AF65-F5344CB8AC3E}">
        <p14:creationId xmlns:p14="http://schemas.microsoft.com/office/powerpoint/2010/main" val="3199669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D4EF5B-ECC8-43EE-A509-D601DDF42AD0}" type="slidenum">
              <a:rPr lang="en-US" smtClean="0"/>
              <a:t>16</a:t>
            </a:fld>
            <a:endParaRPr lang="en-US"/>
          </a:p>
        </p:txBody>
      </p:sp>
    </p:spTree>
    <p:extLst>
      <p:ext uri="{BB962C8B-B14F-4D97-AF65-F5344CB8AC3E}">
        <p14:creationId xmlns:p14="http://schemas.microsoft.com/office/powerpoint/2010/main" val="3474231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D4EF5B-ECC8-43EE-A509-D601DDF42AD0}" type="slidenum">
              <a:rPr lang="en-US" smtClean="0"/>
              <a:t>17</a:t>
            </a:fld>
            <a:endParaRPr lang="en-US"/>
          </a:p>
        </p:txBody>
      </p:sp>
    </p:spTree>
    <p:extLst>
      <p:ext uri="{BB962C8B-B14F-4D97-AF65-F5344CB8AC3E}">
        <p14:creationId xmlns:p14="http://schemas.microsoft.com/office/powerpoint/2010/main" val="1913498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D4EF5B-ECC8-43EE-A509-D601DDF42AD0}" type="slidenum">
              <a:rPr lang="en-US" smtClean="0"/>
              <a:t>18</a:t>
            </a:fld>
            <a:endParaRPr lang="en-US"/>
          </a:p>
        </p:txBody>
      </p:sp>
    </p:spTree>
    <p:extLst>
      <p:ext uri="{BB962C8B-B14F-4D97-AF65-F5344CB8AC3E}">
        <p14:creationId xmlns:p14="http://schemas.microsoft.com/office/powerpoint/2010/main" val="3787795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D4EF5B-ECC8-43EE-A509-D601DDF42AD0}" type="slidenum">
              <a:rPr lang="en-US" smtClean="0"/>
              <a:t>20</a:t>
            </a:fld>
            <a:endParaRPr lang="en-US"/>
          </a:p>
        </p:txBody>
      </p:sp>
    </p:spTree>
    <p:extLst>
      <p:ext uri="{BB962C8B-B14F-4D97-AF65-F5344CB8AC3E}">
        <p14:creationId xmlns:p14="http://schemas.microsoft.com/office/powerpoint/2010/main" val="3127624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D4EF5B-ECC8-43EE-A509-D601DDF42AD0}" type="slidenum">
              <a:rPr lang="en-US" smtClean="0"/>
              <a:t>21</a:t>
            </a:fld>
            <a:endParaRPr lang="en-US"/>
          </a:p>
        </p:txBody>
      </p:sp>
    </p:spTree>
    <p:extLst>
      <p:ext uri="{BB962C8B-B14F-4D97-AF65-F5344CB8AC3E}">
        <p14:creationId xmlns:p14="http://schemas.microsoft.com/office/powerpoint/2010/main" val="1545226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D4EF5B-ECC8-43EE-A509-D601DDF42AD0}" type="slidenum">
              <a:rPr lang="en-US" smtClean="0"/>
              <a:t>22</a:t>
            </a:fld>
            <a:endParaRPr lang="en-US"/>
          </a:p>
        </p:txBody>
      </p:sp>
    </p:spTree>
    <p:extLst>
      <p:ext uri="{BB962C8B-B14F-4D97-AF65-F5344CB8AC3E}">
        <p14:creationId xmlns:p14="http://schemas.microsoft.com/office/powerpoint/2010/main" val="1575535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D4EF5B-ECC8-43EE-A509-D601DDF42AD0}" type="slidenum">
              <a:rPr lang="en-US" smtClean="0"/>
              <a:t>26</a:t>
            </a:fld>
            <a:endParaRPr lang="en-US"/>
          </a:p>
        </p:txBody>
      </p:sp>
    </p:spTree>
    <p:extLst>
      <p:ext uri="{BB962C8B-B14F-4D97-AF65-F5344CB8AC3E}">
        <p14:creationId xmlns:p14="http://schemas.microsoft.com/office/powerpoint/2010/main" val="1177821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D4EF5B-ECC8-43EE-A509-D601DDF42AD0}" type="slidenum">
              <a:rPr lang="en-US" smtClean="0"/>
              <a:t>32</a:t>
            </a:fld>
            <a:endParaRPr lang="en-US"/>
          </a:p>
        </p:txBody>
      </p:sp>
    </p:spTree>
    <p:extLst>
      <p:ext uri="{BB962C8B-B14F-4D97-AF65-F5344CB8AC3E}">
        <p14:creationId xmlns:p14="http://schemas.microsoft.com/office/powerpoint/2010/main" val="34353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D4EF5B-ECC8-43EE-A509-D601DDF42AD0}" type="slidenum">
              <a:rPr lang="en-US" smtClean="0"/>
              <a:t>38</a:t>
            </a:fld>
            <a:endParaRPr lang="en-US"/>
          </a:p>
        </p:txBody>
      </p:sp>
    </p:spTree>
    <p:extLst>
      <p:ext uri="{BB962C8B-B14F-4D97-AF65-F5344CB8AC3E}">
        <p14:creationId xmlns:p14="http://schemas.microsoft.com/office/powerpoint/2010/main" val="1415164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D4EF5B-ECC8-43EE-A509-D601DDF42AD0}" type="slidenum">
              <a:rPr lang="en-US" smtClean="0"/>
              <a:t>40</a:t>
            </a:fld>
            <a:endParaRPr lang="en-US"/>
          </a:p>
        </p:txBody>
      </p:sp>
    </p:spTree>
    <p:extLst>
      <p:ext uri="{BB962C8B-B14F-4D97-AF65-F5344CB8AC3E}">
        <p14:creationId xmlns:p14="http://schemas.microsoft.com/office/powerpoint/2010/main" val="2171277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D4EF5B-ECC8-43EE-A509-D601DDF42AD0}" type="slidenum">
              <a:rPr lang="en-US" smtClean="0"/>
              <a:t>2</a:t>
            </a:fld>
            <a:endParaRPr lang="en-US"/>
          </a:p>
        </p:txBody>
      </p:sp>
    </p:spTree>
    <p:extLst>
      <p:ext uri="{BB962C8B-B14F-4D97-AF65-F5344CB8AC3E}">
        <p14:creationId xmlns:p14="http://schemas.microsoft.com/office/powerpoint/2010/main" val="1850329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D4EF5B-ECC8-43EE-A509-D601DDF42AD0}" type="slidenum">
              <a:rPr lang="en-US" smtClean="0"/>
              <a:t>41</a:t>
            </a:fld>
            <a:endParaRPr lang="en-US"/>
          </a:p>
        </p:txBody>
      </p:sp>
    </p:spTree>
    <p:extLst>
      <p:ext uri="{BB962C8B-B14F-4D97-AF65-F5344CB8AC3E}">
        <p14:creationId xmlns:p14="http://schemas.microsoft.com/office/powerpoint/2010/main" val="1482551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D4EF5B-ECC8-43EE-A509-D601DDF42AD0}" type="slidenum">
              <a:rPr lang="en-US" smtClean="0"/>
              <a:t>43</a:t>
            </a:fld>
            <a:endParaRPr lang="en-US"/>
          </a:p>
        </p:txBody>
      </p:sp>
    </p:spTree>
    <p:extLst>
      <p:ext uri="{BB962C8B-B14F-4D97-AF65-F5344CB8AC3E}">
        <p14:creationId xmlns:p14="http://schemas.microsoft.com/office/powerpoint/2010/main" val="786744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D4EF5B-ECC8-43EE-A509-D601DDF42AD0}" type="slidenum">
              <a:rPr lang="en-US" smtClean="0"/>
              <a:t>44</a:t>
            </a:fld>
            <a:endParaRPr lang="en-US"/>
          </a:p>
        </p:txBody>
      </p:sp>
    </p:spTree>
    <p:extLst>
      <p:ext uri="{BB962C8B-B14F-4D97-AF65-F5344CB8AC3E}">
        <p14:creationId xmlns:p14="http://schemas.microsoft.com/office/powerpoint/2010/main" val="297709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Service Fulfillment application allows for multi-vendor service provisioning and activation across all networks accessible to the NSD. It authorizes northbound interface (NBI) service requests, executes routing algorithms that allocate network resources for these services, and then deploys the services to the network. Network deployment is performed through the mediation framework. The Service Fulfillment application can use existing tunnels or create new tunnels to satisfy service demands.</a:t>
            </a:r>
          </a:p>
          <a:p>
            <a:endParaRPr lang="en-US" dirty="0"/>
          </a:p>
          <a:p>
            <a:r>
              <a:rPr lang="en-CA" dirty="0"/>
              <a:t>The Service Fulfillment application also provides an abstract, real-time view of the network resources that can be consumed by services, allowing service providers and end users to interact with the network through simple APIs, and to programmatically control the network. Network abstraction is used to simplify how the network appears to the IT/OSS layer. This allows services to be defined and enhanced more quickly by presenting only the subset of network services and endpoints that are relevant to a specific application, thereby greatly reducing the complexity the application is exposed to.</a:t>
            </a:r>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212146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D4EF5B-ECC8-43EE-A509-D601DDF42AD0}" type="slidenum">
              <a:rPr lang="en-US" smtClean="0"/>
              <a:t>57</a:t>
            </a:fld>
            <a:endParaRPr lang="en-US"/>
          </a:p>
        </p:txBody>
      </p:sp>
    </p:spTree>
    <p:extLst>
      <p:ext uri="{BB962C8B-B14F-4D97-AF65-F5344CB8AC3E}">
        <p14:creationId xmlns:p14="http://schemas.microsoft.com/office/powerpoint/2010/main" val="4155926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D4EF5B-ECC8-43EE-A509-D601DDF42AD0}" type="slidenum">
              <a:rPr lang="en-US" smtClean="0"/>
              <a:t>59</a:t>
            </a:fld>
            <a:endParaRPr lang="en-US"/>
          </a:p>
        </p:txBody>
      </p:sp>
    </p:spTree>
    <p:extLst>
      <p:ext uri="{BB962C8B-B14F-4D97-AF65-F5344CB8AC3E}">
        <p14:creationId xmlns:p14="http://schemas.microsoft.com/office/powerpoint/2010/main" val="3987831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8D4EF5B-ECC8-43EE-A509-D601DDF42A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512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course is aimed to cover the basics of telecom management, from legacy management systems to the next generation systems.</a:t>
            </a:r>
          </a:p>
          <a:p>
            <a:pPr marL="228600" indent="-228600">
              <a:buAutoNum type="arabicParenR"/>
            </a:pPr>
            <a:r>
              <a:rPr lang="en-US" dirty="0"/>
              <a:t>Element management systems (EMS), </a:t>
            </a:r>
          </a:p>
          <a:p>
            <a:pPr marL="228600" indent="-228600">
              <a:buAutoNum type="arabicParenR"/>
            </a:pPr>
            <a:r>
              <a:rPr lang="en-US" dirty="0"/>
              <a:t>Network management systems (NMS), and </a:t>
            </a:r>
          </a:p>
          <a:p>
            <a:pPr marL="228600" indent="-228600">
              <a:buAutoNum type="arabicParenR"/>
            </a:pPr>
            <a:r>
              <a:rPr lang="en-US" dirty="0"/>
              <a:t>Operation/business support systems (OSS/BSS) through concepts, functionality descriptions, applicable protocols, and implementation guidelines.</a:t>
            </a:r>
          </a:p>
          <a:p>
            <a:pPr marL="228600" indent="-228600">
              <a:buAutoNum type="arabicParenR"/>
            </a:pPr>
            <a:endParaRPr lang="en-US" dirty="0"/>
          </a:p>
          <a:p>
            <a:pPr marL="228600" indent="-228600">
              <a:buAutoNum type="arabicParenR"/>
            </a:pPr>
            <a:r>
              <a:rPr lang="en-US" dirty="0"/>
              <a:t>The communication service industry is moving toward a converged world where services like data, voice, and value-added services are available anytime and anywhere. The services are “always on,” without the hassle of waiting or moving between locations to be connected or for continuity in services. The facilities offer easy and effortless communications, based on mobility and personalized services that increase quality of life and lead to more customer satisfaction. Service providers will have much more effective channels to reach the customer base with new services and applications. With changes in services and underlying networks, the ease in managing the operations becomes critically important. The major challenge is changing business logic and appropriate support systems for service delivery, assurance, and billing. </a:t>
            </a:r>
          </a:p>
          <a:p>
            <a:pPr marL="228600" indent="-228600">
              <a:buAutoNum type="arabicParenR"/>
            </a:pPr>
            <a:endParaRPr lang="en-US" dirty="0"/>
          </a:p>
          <a:p>
            <a:pPr marL="228600" indent="-228600">
              <a:buAutoNum type="arabicParenR"/>
            </a:pPr>
            <a:r>
              <a:rPr lang="en-US" dirty="0"/>
              <a:t>Operations support systems (OSS) as a whole includes the systems used to support the daily operations of the service provider. These include business support systems (BSS) such as billing and customer management, service operations such as service provisioning and management, element management, and network management applications. In the layered management approach, BSS corresponds to business management and OSS corresponds to service management, while the network level operation support is done using a network management system and individual resources are managed with an element management system. </a:t>
            </a:r>
          </a:p>
        </p:txBody>
      </p:sp>
      <p:sp>
        <p:nvSpPr>
          <p:cNvPr id="4" name="Slide Number Placeholder 3"/>
          <p:cNvSpPr>
            <a:spLocks noGrp="1"/>
          </p:cNvSpPr>
          <p:nvPr>
            <p:ph type="sldNum" sz="quarter" idx="5"/>
          </p:nvPr>
        </p:nvSpPr>
        <p:spPr/>
        <p:txBody>
          <a:bodyPr/>
          <a:lstStyle/>
          <a:p>
            <a:fld id="{58D4EF5B-ECC8-43EE-A509-D601DDF42AD0}" type="slidenum">
              <a:rPr lang="en-US" smtClean="0"/>
              <a:t>3</a:t>
            </a:fld>
            <a:endParaRPr lang="en-US"/>
          </a:p>
        </p:txBody>
      </p:sp>
    </p:spTree>
    <p:extLst>
      <p:ext uri="{BB962C8B-B14F-4D97-AF65-F5344CB8AC3E}">
        <p14:creationId xmlns:p14="http://schemas.microsoft.com/office/powerpoint/2010/main" val="1363631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Industries are highly dependent on their networking services for day-to-day activities from sending mail to conducting an audio/video conference. Keeping services running on the resource is synonymous with keeping the business running. Any service is offered by a process or set of processes running on some hardware. A set of hardware makes up the inventory required for keeping a service up and running. If the hardware goes down or when there is some malfunction with the hardware, this would in turn affect the service. This leads to the need to monitor the hardware and ensure its proper functioning in order to offer a service to a customer. This hardware being discussed is the element and an application to monitor the same constitutes the element management system. Since the element is part of a network, it is usually referred to as network element or NE.</a:t>
            </a:r>
          </a:p>
          <a:p>
            <a:endParaRPr lang="en-US" dirty="0"/>
          </a:p>
          <a:p>
            <a:r>
              <a:rPr lang="en-US" dirty="0"/>
              <a:t>Most element management systems are available in the market support management data collection from multiple network elements though they cannot be called a network management system. Hence an application is not necessarily a network management system just because it supports data collection from multiple NEs. The functionalities offered by the systems decide whether it is a network management system (NMS) or an element management system (EMS). Let us make this point clear with an example. A topology diagram in an EMS would have the nodes configured in the element while a topology diagram in an NMS will show all the configured network elements managed by the NMS. Again a fault management window on an EMS would show only the logs and alarms generated on the network element it is managing. The functionalities like fault correlation and decision handling based on events from various NEs are shown in an NMS.			</a:t>
            </a:r>
          </a:p>
          <a:p>
            <a:endParaRPr lang="en-US" dirty="0"/>
          </a:p>
          <a:p>
            <a:r>
              <a:rPr lang="en-US" dirty="0"/>
              <a:t>The functionalities of an EMS are covered in detail in the chapters to follow. This introduction is intended to only give the reader a feel of what a network element and EMS is in telecom domain. In the sections to follow we will explore the architecture of EMS and take some sample EMS products to gain familiarity with EMS applications available in the market.</a:t>
            </a:r>
          </a:p>
          <a:p>
            <a:endParaRPr lang="en-US" dirty="0"/>
          </a:p>
          <a:p>
            <a:endParaRPr lang="en-US" dirty="0"/>
          </a:p>
          <a:p>
            <a:r>
              <a:rPr lang="en-US" dirty="0"/>
              <a:t>1.2 EMS in Telecom			</a:t>
            </a:r>
          </a:p>
          <a:p>
            <a:endParaRPr lang="en-US" dirty="0"/>
          </a:p>
          <a:p>
            <a:r>
              <a:rPr lang="en-US" dirty="0"/>
              <a:t>As shown in Figure 1.1, an element manager (EM) collects data from the network elements (NE). An ideal scenario would involve one element manager to collect data from a single network element as in EM-2 and NE-n. It can be seen that this is not the case for an actual EMS product. Almost all the EMS products available in the market support management of a set of elements as shown for element managers other than EM-2 in Figure 1.1.</a:t>
            </a:r>
          </a:p>
          <a:p>
            <a:endParaRPr lang="en-US" dirty="0"/>
          </a:p>
          <a:p>
            <a:endParaRPr lang="en-US" dirty="0"/>
          </a:p>
          <a:p>
            <a:pPr fontAlgn="base"/>
            <a:r>
              <a:rPr lang="en-IN" sz="900" b="0" i="0" u="none" strike="noStrike" kern="1200" dirty="0">
                <a:solidFill>
                  <a:schemeClr val="tx1"/>
                </a:solidFill>
                <a:effectLst/>
                <a:latin typeface="+mn-lt"/>
                <a:ea typeface="+mn-ea"/>
                <a:cs typeface="+mn-cs"/>
              </a:rPr>
              <a:t>Even when data is collected from multiple NEs, the management system is still an element manager when data collection and processing is handled on a per NE basis and functionalities offered by the EM does not include any function that represents processed output from an aggregate of data collected from different NEs.</a:t>
            </a:r>
          </a:p>
          <a:p>
            <a:pPr fontAlgn="base"/>
            <a:r>
              <a:rPr lang="en-IN" sz="900" b="0" i="0" u="none" strike="noStrike" kern="1200" dirty="0">
                <a:solidFill>
                  <a:schemeClr val="tx1"/>
                </a:solidFill>
                <a:effectLst/>
                <a:latin typeface="+mn-lt"/>
                <a:ea typeface="+mn-ea"/>
                <a:cs typeface="+mn-cs"/>
              </a:rPr>
              <a:t>It is seen that while enhancing an EMS product or to make the product competitive in the market, many EMS solution developers offer some of the NMS related functionalities that involve processing of collected data from multiple NEs to display network representation of data. This point needs to be carefully noted by the reader to avoid getting confused when handling an actual EMS product that might include some NMS features as part of the product suite.</a:t>
            </a:r>
          </a:p>
          <a:p>
            <a:pPr fontAlgn="base"/>
            <a:r>
              <a:rPr lang="en-IN" sz="900" b="0" i="0" u="none" strike="noStrike" kern="1200" dirty="0">
                <a:solidFill>
                  <a:schemeClr val="tx1"/>
                </a:solidFill>
                <a:effectLst/>
                <a:latin typeface="+mn-lt"/>
                <a:ea typeface="+mn-ea"/>
                <a:cs typeface="+mn-cs"/>
                <a:hlinkClick r:id="rId3"/>
              </a:rPr>
              <a:t>Figure 1.1</a:t>
            </a:r>
            <a:r>
              <a:rPr lang="en-IN" sz="900" b="0" i="0" u="none" strike="noStrike" kern="1200" dirty="0">
                <a:solidFill>
                  <a:schemeClr val="tx1"/>
                </a:solidFill>
                <a:effectLst/>
                <a:latin typeface="+mn-lt"/>
                <a:ea typeface="+mn-ea"/>
                <a:cs typeface="+mn-cs"/>
              </a:rPr>
              <a:t> showing layered views closely resembles the TMN model with the network elements in the lowest layer, above which is the element management layer followed by network management layer. The TMN model is handled in much detail in Chapter 2.</a:t>
            </a:r>
          </a:p>
          <a:p>
            <a:pPr fontAlgn="base"/>
            <a:r>
              <a:rPr lang="en-IN" sz="900" b="0" i="0" u="none" strike="noStrike" kern="1200" dirty="0">
                <a:solidFill>
                  <a:schemeClr val="tx1"/>
                </a:solidFill>
                <a:effectLst/>
                <a:latin typeface="+mn-lt"/>
                <a:ea typeface="+mn-ea"/>
                <a:cs typeface="+mn-cs"/>
              </a:rPr>
              <a:t>The NMS server may not be the only feed that collects data from an EMS server. The EMS architecture is handled in more detail in the next section where the various feeds from an EMS sever are depicted pictorially and explained.</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8D4EF5B-ECC8-43EE-A509-D601DDF42AD0}" type="slidenum">
              <a:rPr lang="en-US" smtClean="0"/>
              <a:t>4</a:t>
            </a:fld>
            <a:endParaRPr lang="en-US"/>
          </a:p>
        </p:txBody>
      </p:sp>
    </p:spTree>
    <p:extLst>
      <p:ext uri="{BB962C8B-B14F-4D97-AF65-F5344CB8AC3E}">
        <p14:creationId xmlns:p14="http://schemas.microsoft.com/office/powerpoint/2010/main" val="2202082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latinLnBrk="0"/>
            <a:r>
              <a:rPr lang="en-IN" sz="900" b="1" i="0" u="none" strike="noStrike" kern="1200" dirty="0">
                <a:solidFill>
                  <a:schemeClr val="tx1"/>
                </a:solidFill>
                <a:effectLst/>
                <a:latin typeface="+mn-lt"/>
                <a:ea typeface="+mn-ea"/>
                <a:cs typeface="+mn-cs"/>
              </a:rPr>
              <a:t> Characteristics Required in EMS</a:t>
            </a:r>
          </a:p>
          <a:p>
            <a:pPr fontAlgn="base"/>
            <a:r>
              <a:rPr lang="en-IN" sz="900" b="0" i="0" u="none" strike="noStrike" kern="1200" dirty="0">
                <a:solidFill>
                  <a:schemeClr val="tx1"/>
                </a:solidFill>
                <a:effectLst/>
                <a:latin typeface="+mn-lt"/>
                <a:ea typeface="+mn-ea"/>
                <a:cs typeface="+mn-cs"/>
              </a:rPr>
              <a:t>The characteristics required in an EMS solution are:</a:t>
            </a:r>
          </a:p>
          <a:p>
            <a:r>
              <a:rPr lang="en-IN" sz="900" b="0" i="0" kern="1200" dirty="0">
                <a:solidFill>
                  <a:schemeClr val="tx1"/>
                </a:solidFill>
                <a:effectLst/>
                <a:latin typeface="+mn-lt"/>
                <a:ea typeface="+mn-ea"/>
                <a:cs typeface="+mn-cs"/>
              </a:rPr>
              <a:t>User-friendly interface: The interface to work with the EMS (EMS client or web client) needs to be an intuitive, task-oriented GUI to allow operations functions to be performed in the shortest possible time with minimal training.</a:t>
            </a:r>
          </a:p>
          <a:p>
            <a:r>
              <a:rPr lang="en-IN" sz="900" b="0" i="0" kern="1200" dirty="0">
                <a:solidFill>
                  <a:schemeClr val="tx1"/>
                </a:solidFill>
                <a:effectLst/>
                <a:latin typeface="+mn-lt"/>
                <a:ea typeface="+mn-ea"/>
                <a:cs typeface="+mn-cs"/>
              </a:rPr>
              <a:t>Quick launch: This would enable a user working at the NML, SML, or BML to launch any EMS desired (when multiple EMS are involved).</a:t>
            </a:r>
          </a:p>
          <a:p>
            <a:r>
              <a:rPr lang="en-IN" sz="900" b="0" i="0" kern="1200" dirty="0">
                <a:solidFill>
                  <a:schemeClr val="tx1"/>
                </a:solidFill>
                <a:effectLst/>
                <a:latin typeface="+mn-lt"/>
                <a:ea typeface="+mn-ea"/>
                <a:cs typeface="+mn-cs"/>
              </a:rPr>
              <a:t>Troubleshoot NE: It should be possible for a technician to directly log into any NE from the EMS that manages it for ease in troubleshooting an issue. Single-sign-on is a popular capability that allows the same user id and password to be used when logging into the applications involved in different layers of TMN model that will be discussed in the next chapter.</a:t>
            </a:r>
          </a:p>
          <a:p>
            <a:r>
              <a:rPr lang="en-IN" sz="900" b="0" i="0" kern="1200" dirty="0">
                <a:solidFill>
                  <a:schemeClr val="tx1"/>
                </a:solidFill>
                <a:effectLst/>
                <a:latin typeface="+mn-lt"/>
                <a:ea typeface="+mn-ea"/>
                <a:cs typeface="+mn-cs"/>
              </a:rPr>
              <a:t>Low-cost operations platform: This would help in minimizing the total cost to own and operate the computing platform on which the EMS runs.</a:t>
            </a:r>
          </a:p>
          <a:p>
            <a:r>
              <a:rPr lang="en-IN" sz="900" b="0" i="0" kern="1200" dirty="0">
                <a:solidFill>
                  <a:schemeClr val="tx1"/>
                </a:solidFill>
                <a:effectLst/>
                <a:latin typeface="+mn-lt"/>
                <a:ea typeface="+mn-ea"/>
                <a:cs typeface="+mn-cs"/>
              </a:rPr>
              <a:t>Ease of enhancement: New features need to be added to an EMS product and the product might require easy integration and work with another product. Some of the techniques currently adopted in the design of such systems is to make it based on service oriented architecture (SOA), comply to COTS software standards, and so on.</a:t>
            </a:r>
          </a:p>
          <a:p>
            <a:r>
              <a:rPr lang="en-IN" sz="900" b="0" i="0" kern="1200" dirty="0">
                <a:solidFill>
                  <a:schemeClr val="tx1"/>
                </a:solidFill>
                <a:effectLst/>
                <a:latin typeface="+mn-lt"/>
                <a:ea typeface="+mn-ea"/>
                <a:cs typeface="+mn-cs"/>
              </a:rPr>
              <a:t>Context-sensitive help: This reduces the training required for technicians. Context-sensitive help can be associated with any functionality in EMS GUI. With event/fault, a context-sensitive help would involve a quick launch link for information on that fault. Another usual feature in applications is a “?” icon that can be dragged and dropped to any part of the application and a help is launched on how to work on the specific part where the icon is dropped.</a:t>
            </a:r>
          </a:p>
          <a:p>
            <a:r>
              <a:rPr lang="en-IN" sz="900" b="0" i="0" kern="1200" dirty="0">
                <a:solidFill>
                  <a:schemeClr val="tx1"/>
                </a:solidFill>
                <a:effectLst/>
                <a:latin typeface="+mn-lt"/>
                <a:ea typeface="+mn-ea"/>
                <a:cs typeface="+mn-cs"/>
              </a:rPr>
              <a:t>Access anywhere: This would require a person in any remote location to access the EMS. As already discussed most EMS now provide a web-based interface so that with secure connection technique the internet can be used to access company intranet and launch the web-based EMS.</a:t>
            </a:r>
          </a:p>
          <a:p>
            <a:r>
              <a:rPr lang="en-IN" sz="900" b="0" i="0" kern="1200" dirty="0">
                <a:solidFill>
                  <a:schemeClr val="tx1"/>
                </a:solidFill>
                <a:effectLst/>
                <a:latin typeface="+mn-lt"/>
                <a:ea typeface="+mn-ea"/>
                <a:cs typeface="+mn-cs"/>
              </a:rPr>
              <a:t>Effective database: All possible data collected from NE needs to be stored into the EMS database. This will improve service, save time, and save money. There should also be a functionality to generate standard reports and the ability to export data to other application tools that specialize in analysis and reporting.</a:t>
            </a:r>
          </a:p>
          <a:p>
            <a:pPr fontAlgn="base"/>
            <a:r>
              <a:rPr lang="en-IN" sz="900" b="0" i="0" u="none" strike="noStrike" kern="1200" dirty="0">
                <a:solidFill>
                  <a:schemeClr val="tx1"/>
                </a:solidFill>
                <a:effectLst/>
                <a:latin typeface="+mn-lt"/>
                <a:ea typeface="+mn-ea"/>
                <a:cs typeface="+mn-cs"/>
              </a:rPr>
              <a:t>Above all, the key to being a leader in EMS development is to make the product functionality rich and to ensure that there are key features that differentiate the product from its competitors.</a:t>
            </a:r>
          </a:p>
          <a:p>
            <a:endParaRPr lang="en-US" dirty="0"/>
          </a:p>
        </p:txBody>
      </p:sp>
      <p:sp>
        <p:nvSpPr>
          <p:cNvPr id="4" name="Slide Number Placeholder 3"/>
          <p:cNvSpPr>
            <a:spLocks noGrp="1"/>
          </p:cNvSpPr>
          <p:nvPr>
            <p:ph type="sldNum" sz="quarter" idx="5"/>
          </p:nvPr>
        </p:nvSpPr>
        <p:spPr/>
        <p:txBody>
          <a:bodyPr/>
          <a:lstStyle/>
          <a:p>
            <a:fld id="{58D4EF5B-ECC8-43EE-A509-D601DDF42AD0}" type="slidenum">
              <a:rPr lang="en-US" smtClean="0"/>
              <a:t>7</a:t>
            </a:fld>
            <a:endParaRPr lang="en-US"/>
          </a:p>
        </p:txBody>
      </p:sp>
    </p:spTree>
    <p:extLst>
      <p:ext uri="{BB962C8B-B14F-4D97-AF65-F5344CB8AC3E}">
        <p14:creationId xmlns:p14="http://schemas.microsoft.com/office/powerpoint/2010/main" val="938081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telecom network is comprised of switching systems (exchanges) and transmission systems.				</a:t>
            </a:r>
          </a:p>
          <a:p>
            <a:r>
              <a:rPr lang="en-US" dirty="0"/>
              <a:t>TMN is comprised of multiple operations systems. For example a separate OS for provisioning, another for traffic management, and so forth.				</a:t>
            </a:r>
          </a:p>
          <a:p>
            <a:r>
              <a:rPr lang="en-US" dirty="0"/>
              <a:t>Operations systems perform most of the management functions.				</a:t>
            </a:r>
          </a:p>
          <a:p>
            <a:r>
              <a:rPr lang="en-US" dirty="0"/>
              <a:t>Data communication network is used to exchange management information between the operation systems. It thus forms the link between TS/SS in telecom network and OS in TMN.				</a:t>
            </a:r>
          </a:p>
          <a:p>
            <a:r>
              <a:rPr lang="en-US" dirty="0"/>
              <a:t>Work stations allow operators to interpret management information.				</a:t>
            </a:r>
          </a:p>
          <a:p>
            <a:r>
              <a:rPr lang="en-US" dirty="0"/>
              <a:t>A workstation can take input from a data communication network or from an operation system.</a:t>
            </a:r>
          </a:p>
        </p:txBody>
      </p:sp>
      <p:sp>
        <p:nvSpPr>
          <p:cNvPr id="4" name="Slide Number Placeholder 3"/>
          <p:cNvSpPr>
            <a:spLocks noGrp="1"/>
          </p:cNvSpPr>
          <p:nvPr>
            <p:ph type="sldNum" sz="quarter" idx="5"/>
          </p:nvPr>
        </p:nvSpPr>
        <p:spPr/>
        <p:txBody>
          <a:bodyPr/>
          <a:lstStyle/>
          <a:p>
            <a:fld id="{58D4EF5B-ECC8-43EE-A509-D601DDF42AD0}" type="slidenum">
              <a:rPr lang="en-US" smtClean="0"/>
              <a:t>10</a:t>
            </a:fld>
            <a:endParaRPr lang="en-US"/>
          </a:p>
        </p:txBody>
      </p:sp>
    </p:spTree>
    <p:extLst>
      <p:ext uri="{BB962C8B-B14F-4D97-AF65-F5344CB8AC3E}">
        <p14:creationId xmlns:p14="http://schemas.microsoft.com/office/powerpoint/2010/main" val="3728915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900" b="0" i="0" u="none" strike="noStrike" kern="1200" dirty="0">
                <a:solidFill>
                  <a:schemeClr val="tx1"/>
                </a:solidFill>
                <a:effectLst/>
                <a:latin typeface="+mn-lt"/>
                <a:ea typeface="+mn-ea"/>
                <a:cs typeface="+mn-cs"/>
              </a:rPr>
              <a:t>TMN logical architecture splits telecom management functionality into a set of hierarchal layers. This logical architecture is one of the most important contributions of TMN which helps to focus on specific aspects of telecom management application development. Though new detailed models were built based on TMN as a reference, the TMN logical architecture still forms the basic model which reduces management complexity by splitting management functionality so that specializations can be defined on each of the layers (see Figure 2.6).</a:t>
            </a:r>
          </a:p>
          <a:p>
            <a:pPr fontAlgn="base"/>
            <a:endParaRPr lang="en-IN" sz="900" b="0" i="0" u="none" strike="noStrike" kern="1200" dirty="0">
              <a:solidFill>
                <a:schemeClr val="tx1"/>
              </a:solidFill>
              <a:effectLst/>
              <a:latin typeface="+mn-lt"/>
              <a:ea typeface="+mn-ea"/>
              <a:cs typeface="+mn-cs"/>
            </a:endParaRPr>
          </a:p>
          <a:p>
            <a:pPr fontAlgn="base"/>
            <a:r>
              <a:rPr lang="en-IN" sz="900" b="0" i="0" u="none" strike="noStrike" kern="1200" dirty="0">
                <a:solidFill>
                  <a:schemeClr val="tx1"/>
                </a:solidFill>
                <a:effectLst/>
                <a:latin typeface="+mn-lt"/>
                <a:ea typeface="+mn-ea"/>
                <a:cs typeface="+mn-cs"/>
              </a:rPr>
              <a:t>The layers in the TMN logical architecture are:</a:t>
            </a:r>
          </a:p>
          <a:p>
            <a:r>
              <a:rPr lang="en-IN" sz="900" b="0" i="0" kern="1200" dirty="0">
                <a:solidFill>
                  <a:schemeClr val="tx1"/>
                </a:solidFill>
                <a:effectLst/>
                <a:latin typeface="+mn-lt"/>
                <a:ea typeface="+mn-ea"/>
                <a:cs typeface="+mn-cs"/>
              </a:rPr>
              <a:t>Network element layer (NEL): This is the lowest layer in the model and it corresponds to the network element that needs to be managed and from which management information is collected. This layer can also include adapters to adapt between TMN and non-TMN information. So both the Q-adapter and the NE in the physical TMN model are located in the NEL and NEF and QAF functions are performed in network element layer.</a:t>
            </a:r>
          </a:p>
          <a:p>
            <a:r>
              <a:rPr lang="en-IN" sz="900" b="0" i="0" kern="1200" dirty="0">
                <a:solidFill>
                  <a:schemeClr val="tx1"/>
                </a:solidFill>
                <a:effectLst/>
                <a:latin typeface="+mn-lt"/>
                <a:ea typeface="+mn-ea"/>
                <a:cs typeface="+mn-cs"/>
              </a:rPr>
              <a:t>Element management layer (EML): This is the layer above the network element layer and deals with management of elements in the NEL. The development of an element management system (EMS) falls in this layer and the functionalities discussed in the first chapter performed by element managers are grouped in this logical layer of TMN. When mapping it with functional architecture the OSF of the network elements are associated with this layer.</a:t>
            </a:r>
          </a:p>
          <a:p>
            <a:pPr fontAlgn="base"/>
            <a:r>
              <a:rPr lang="en-IN" sz="900" b="0" i="0" u="none" strike="noStrike" kern="1200" dirty="0">
                <a:solidFill>
                  <a:schemeClr val="tx1"/>
                </a:solidFill>
                <a:effectLst/>
                <a:latin typeface="+mn-lt"/>
                <a:ea typeface="+mn-ea"/>
                <a:cs typeface="+mn-cs"/>
              </a:rPr>
              <a:t>Currently, the operation support system (OSS) mostly used in association with service management applications is supposed to incorporate all management functions as in OSF of the TMN functional architecture. When we segregate management functionality into business, service, network, and element management, the business management application got associated with BSS, service management application with OSS, network management application with NMS, and element management applications with EMS.</a:t>
            </a:r>
          </a:p>
          <a:p>
            <a:pPr fontAlgn="base"/>
            <a:r>
              <a:rPr lang="en-IN" sz="900" b="0" i="0" kern="1200" dirty="0">
                <a:solidFill>
                  <a:schemeClr val="tx1"/>
                </a:solidFill>
                <a:effectLst/>
                <a:latin typeface="+mn-lt"/>
                <a:ea typeface="+mn-ea"/>
                <a:cs typeface="+mn-cs"/>
              </a:rPr>
              <a:t>Network management layer (NML): The responsibility of this layer is to manage the functions related to the interaction between multiple pieces of </a:t>
            </a:r>
            <a:r>
              <a:rPr lang="en-IN" sz="900" b="0" i="0" kern="1200" dirty="0" err="1">
                <a:solidFill>
                  <a:schemeClr val="tx1"/>
                </a:solidFill>
                <a:effectLst/>
                <a:latin typeface="+mn-lt"/>
                <a:ea typeface="+mn-ea"/>
                <a:cs typeface="+mn-cs"/>
              </a:rPr>
              <a:t>equipment.</a:t>
            </a:r>
            <a:r>
              <a:rPr lang="en-IN" sz="900" b="0" i="0" u="none" strike="noStrike" kern="1200" dirty="0" err="1">
                <a:solidFill>
                  <a:schemeClr val="tx1"/>
                </a:solidFill>
                <a:effectLst/>
                <a:latin typeface="+mn-lt"/>
                <a:ea typeface="+mn-ea"/>
                <a:cs typeface="+mn-cs"/>
              </a:rPr>
              <a:t>Some</a:t>
            </a:r>
            <a:r>
              <a:rPr lang="en-IN" sz="900" b="0" i="0" u="none" strike="noStrike" kern="1200" dirty="0">
                <a:solidFill>
                  <a:schemeClr val="tx1"/>
                </a:solidFill>
                <a:effectLst/>
                <a:latin typeface="+mn-lt"/>
                <a:ea typeface="+mn-ea"/>
                <a:cs typeface="+mn-cs"/>
              </a:rPr>
              <a:t> of the functions performed in this layer are:</a:t>
            </a:r>
          </a:p>
          <a:p>
            <a:pPr lvl="1"/>
            <a:r>
              <a:rPr lang="en-IN" sz="900" b="0" i="0" kern="1200" dirty="0">
                <a:solidFill>
                  <a:schemeClr val="tx1"/>
                </a:solidFill>
                <a:effectLst/>
                <a:latin typeface="+mn-lt"/>
                <a:ea typeface="+mn-ea"/>
                <a:cs typeface="+mn-cs"/>
              </a:rPr>
              <a:t>Creating a view of the network</a:t>
            </a:r>
          </a:p>
          <a:p>
            <a:pPr lvl="1"/>
            <a:r>
              <a:rPr lang="en-IN" sz="900" b="0" i="0" kern="1200" dirty="0">
                <a:solidFill>
                  <a:schemeClr val="tx1"/>
                </a:solidFill>
                <a:effectLst/>
                <a:latin typeface="+mn-lt"/>
                <a:ea typeface="+mn-ea"/>
                <a:cs typeface="+mn-cs"/>
              </a:rPr>
              <a:t>Correlation of network events</a:t>
            </a:r>
          </a:p>
          <a:p>
            <a:pPr lvl="1"/>
            <a:r>
              <a:rPr lang="en-IN" sz="900" b="0" i="0" kern="1200" dirty="0">
                <a:solidFill>
                  <a:schemeClr val="tx1"/>
                </a:solidFill>
                <a:effectLst/>
                <a:latin typeface="+mn-lt"/>
                <a:ea typeface="+mn-ea"/>
                <a:cs typeface="+mn-cs"/>
              </a:rPr>
              <a:t>Single-sign-on to elements in the network and the element managers</a:t>
            </a:r>
          </a:p>
          <a:p>
            <a:pPr lvl="1"/>
            <a:r>
              <a:rPr lang="en-IN" sz="900" b="0" i="0" kern="1200" dirty="0">
                <a:solidFill>
                  <a:schemeClr val="tx1"/>
                </a:solidFill>
                <a:effectLst/>
                <a:latin typeface="+mn-lt"/>
                <a:ea typeface="+mn-ea"/>
                <a:cs typeface="+mn-cs"/>
              </a:rPr>
              <a:t>Traffic management based of attributes and </a:t>
            </a:r>
            <a:r>
              <a:rPr lang="en-IN" sz="900" b="0" i="0" kern="1200" dirty="0" err="1">
                <a:solidFill>
                  <a:schemeClr val="tx1"/>
                </a:solidFill>
                <a:effectLst/>
                <a:latin typeface="+mn-lt"/>
                <a:ea typeface="+mn-ea"/>
                <a:cs typeface="+mn-cs"/>
              </a:rPr>
              <a:t>behavior</a:t>
            </a:r>
            <a:r>
              <a:rPr lang="en-IN" sz="900" b="0" i="0" kern="1200" dirty="0">
                <a:solidFill>
                  <a:schemeClr val="tx1"/>
                </a:solidFill>
                <a:effectLst/>
                <a:latin typeface="+mn-lt"/>
                <a:ea typeface="+mn-ea"/>
                <a:cs typeface="+mn-cs"/>
              </a:rPr>
              <a:t> of network elements</a:t>
            </a:r>
          </a:p>
          <a:p>
            <a:pPr lvl="1"/>
            <a:r>
              <a:rPr lang="en-IN" sz="900" b="0" i="0" kern="1200" dirty="0">
                <a:solidFill>
                  <a:schemeClr val="tx1"/>
                </a:solidFill>
                <a:effectLst/>
                <a:latin typeface="+mn-lt"/>
                <a:ea typeface="+mn-ea"/>
                <a:cs typeface="+mn-cs"/>
              </a:rPr>
              <a:t>Monitoring network utilization and performance</a:t>
            </a:r>
          </a:p>
          <a:p>
            <a:pPr fontAlgn="base"/>
            <a:r>
              <a:rPr lang="en-IN" sz="900" b="0" i="0" u="none" strike="noStrike" kern="1200" dirty="0">
                <a:solidFill>
                  <a:schemeClr val="tx1"/>
                </a:solidFill>
                <a:effectLst/>
                <a:latin typeface="+mn-lt"/>
                <a:ea typeface="+mn-ea"/>
                <a:cs typeface="+mn-cs"/>
              </a:rPr>
              <a:t>A detailed discussed of network management is handled later in this book.</a:t>
            </a:r>
          </a:p>
          <a:p>
            <a:pPr fontAlgn="base"/>
            <a:r>
              <a:rPr lang="en-IN" sz="900" b="0" i="0" kern="1200" dirty="0">
                <a:solidFill>
                  <a:schemeClr val="tx1"/>
                </a:solidFill>
                <a:effectLst/>
                <a:latin typeface="+mn-lt"/>
                <a:ea typeface="+mn-ea"/>
                <a:cs typeface="+mn-cs"/>
              </a:rPr>
              <a:t>Service management layer (SML): This layer, as the name signifies, is concerned with managing services. Service is what is offered to the customer and hence this layer is the basic point of contact with customers. To realize any service there is an underlying network and so the SML uses information presented by NML to manage contracted service to existing and potential customers. The SML also forms the point of interaction with service providers and with other administrative </a:t>
            </a:r>
            <a:r>
              <a:rPr lang="en-IN" sz="900" b="0" i="0" kern="1200" dirty="0" err="1">
                <a:solidFill>
                  <a:schemeClr val="tx1"/>
                </a:solidFill>
                <a:effectLst/>
                <a:latin typeface="+mn-lt"/>
                <a:ea typeface="+mn-ea"/>
                <a:cs typeface="+mn-cs"/>
              </a:rPr>
              <a:t>domains.</a:t>
            </a:r>
            <a:r>
              <a:rPr lang="en-IN" sz="900" b="0" i="0" u="none" strike="noStrike" kern="1200" dirty="0" err="1">
                <a:solidFill>
                  <a:schemeClr val="tx1"/>
                </a:solidFill>
                <a:effectLst/>
                <a:latin typeface="+mn-lt"/>
                <a:ea typeface="+mn-ea"/>
                <a:cs typeface="+mn-cs"/>
              </a:rPr>
              <a:t>Some</a:t>
            </a:r>
            <a:r>
              <a:rPr lang="en-IN" sz="900" b="0" i="0" u="none" strike="noStrike" kern="1200" dirty="0">
                <a:solidFill>
                  <a:schemeClr val="tx1"/>
                </a:solidFill>
                <a:effectLst/>
                <a:latin typeface="+mn-lt"/>
                <a:ea typeface="+mn-ea"/>
                <a:cs typeface="+mn-cs"/>
              </a:rPr>
              <a:t> of the functions performed in this layer are:</a:t>
            </a:r>
          </a:p>
          <a:p>
            <a:pPr lvl="1"/>
            <a:r>
              <a:rPr lang="en-IN" sz="900" b="0" i="0" kern="1200" dirty="0">
                <a:solidFill>
                  <a:schemeClr val="tx1"/>
                </a:solidFill>
                <a:effectLst/>
                <a:latin typeface="+mn-lt"/>
                <a:ea typeface="+mn-ea"/>
                <a:cs typeface="+mn-cs"/>
              </a:rPr>
              <a:t>Service provisioning</a:t>
            </a:r>
          </a:p>
          <a:p>
            <a:pPr lvl="1"/>
            <a:r>
              <a:rPr lang="en-IN" sz="900" b="0" i="0" kern="1200" dirty="0">
                <a:solidFill>
                  <a:schemeClr val="tx1"/>
                </a:solidFill>
                <a:effectLst/>
                <a:latin typeface="+mn-lt"/>
                <a:ea typeface="+mn-ea"/>
                <a:cs typeface="+mn-cs"/>
              </a:rPr>
              <a:t>User account management</a:t>
            </a:r>
          </a:p>
          <a:p>
            <a:pPr lvl="1"/>
            <a:r>
              <a:rPr lang="en-IN" sz="900" b="0" i="0" kern="1200" dirty="0">
                <a:solidFill>
                  <a:schemeClr val="tx1"/>
                </a:solidFill>
                <a:effectLst/>
                <a:latin typeface="+mn-lt"/>
                <a:ea typeface="+mn-ea"/>
                <a:cs typeface="+mn-cs"/>
              </a:rPr>
              <a:t>Quality of service (QoS) management</a:t>
            </a:r>
          </a:p>
          <a:p>
            <a:pPr lvl="1"/>
            <a:r>
              <a:rPr lang="en-IN" sz="900" b="0" i="0" kern="1200" dirty="0">
                <a:solidFill>
                  <a:schemeClr val="tx1"/>
                </a:solidFill>
                <a:effectLst/>
                <a:latin typeface="+mn-lt"/>
                <a:ea typeface="+mn-ea"/>
                <a:cs typeface="+mn-cs"/>
              </a:rPr>
              <a:t>Inventory management</a:t>
            </a:r>
          </a:p>
          <a:p>
            <a:pPr lvl="1"/>
            <a:r>
              <a:rPr lang="en-IN" sz="900" b="0" i="0" kern="1200" dirty="0">
                <a:solidFill>
                  <a:schemeClr val="tx1"/>
                </a:solidFill>
                <a:effectLst/>
                <a:latin typeface="+mn-lt"/>
                <a:ea typeface="+mn-ea"/>
                <a:cs typeface="+mn-cs"/>
              </a:rPr>
              <a:t>Monitoring service performance</a:t>
            </a:r>
          </a:p>
          <a:p>
            <a:pPr fontAlgn="base"/>
            <a:r>
              <a:rPr lang="en-IN" sz="900" b="0" i="0" u="none" strike="noStrike" kern="1200" dirty="0">
                <a:solidFill>
                  <a:schemeClr val="tx1"/>
                </a:solidFill>
                <a:effectLst/>
                <a:latin typeface="+mn-lt"/>
                <a:ea typeface="+mn-ea"/>
                <a:cs typeface="+mn-cs"/>
              </a:rPr>
              <a:t>A detailed discussion of service management functions is handled later in this book under OSS.</a:t>
            </a:r>
          </a:p>
          <a:p>
            <a:pPr fontAlgn="base"/>
            <a:r>
              <a:rPr lang="en-IN" sz="900" b="0" i="0" kern="1200" dirty="0">
                <a:solidFill>
                  <a:schemeClr val="tx1"/>
                </a:solidFill>
                <a:effectLst/>
                <a:latin typeface="+mn-lt"/>
                <a:ea typeface="+mn-ea"/>
                <a:cs typeface="+mn-cs"/>
              </a:rPr>
              <a:t>Business management layer (BML): This is the top most layer in the TMN logical architecture and is concerned with business </a:t>
            </a:r>
            <a:r>
              <a:rPr lang="en-IN" sz="900" b="0" i="0" kern="1200" dirty="0" err="1">
                <a:solidFill>
                  <a:schemeClr val="tx1"/>
                </a:solidFill>
                <a:effectLst/>
                <a:latin typeface="+mn-lt"/>
                <a:ea typeface="+mn-ea"/>
                <a:cs typeface="+mn-cs"/>
              </a:rPr>
              <a:t>operations.</a:t>
            </a:r>
            <a:r>
              <a:rPr lang="en-IN" sz="900" b="0" i="0" u="none" strike="noStrike" kern="1200" dirty="0" err="1">
                <a:solidFill>
                  <a:schemeClr val="tx1"/>
                </a:solidFill>
                <a:effectLst/>
                <a:latin typeface="+mn-lt"/>
                <a:ea typeface="+mn-ea"/>
                <a:cs typeface="+mn-cs"/>
              </a:rPr>
              <a:t>Some</a:t>
            </a:r>
            <a:r>
              <a:rPr lang="en-IN" sz="900" b="0" i="0" u="none" strike="noStrike" kern="1200" dirty="0">
                <a:solidFill>
                  <a:schemeClr val="tx1"/>
                </a:solidFill>
                <a:effectLst/>
                <a:latin typeface="+mn-lt"/>
                <a:ea typeface="+mn-ea"/>
                <a:cs typeface="+mn-cs"/>
              </a:rPr>
              <a:t> of the functions performed in this layer are:</a:t>
            </a:r>
          </a:p>
          <a:p>
            <a:pPr lvl="1"/>
            <a:r>
              <a:rPr lang="en-IN" sz="900" b="0" i="0" kern="1200" dirty="0">
                <a:solidFill>
                  <a:schemeClr val="tx1"/>
                </a:solidFill>
                <a:effectLst/>
                <a:latin typeface="+mn-lt"/>
                <a:ea typeface="+mn-ea"/>
                <a:cs typeface="+mn-cs"/>
              </a:rPr>
              <a:t>High-level planning</a:t>
            </a:r>
          </a:p>
          <a:p>
            <a:pPr lvl="1"/>
            <a:r>
              <a:rPr lang="en-IN" sz="900" b="0" i="0" kern="1200" dirty="0">
                <a:solidFill>
                  <a:schemeClr val="tx1"/>
                </a:solidFill>
                <a:effectLst/>
                <a:latin typeface="+mn-lt"/>
                <a:ea typeface="+mn-ea"/>
                <a:cs typeface="+mn-cs"/>
              </a:rPr>
              <a:t>Goal setting</a:t>
            </a:r>
          </a:p>
          <a:p>
            <a:pPr lvl="1"/>
            <a:r>
              <a:rPr lang="en-IN" sz="900" b="0" i="0" kern="1200" dirty="0">
                <a:solidFill>
                  <a:schemeClr val="tx1"/>
                </a:solidFill>
                <a:effectLst/>
                <a:latin typeface="+mn-lt"/>
                <a:ea typeface="+mn-ea"/>
                <a:cs typeface="+mn-cs"/>
              </a:rPr>
              <a:t>Market study</a:t>
            </a:r>
          </a:p>
          <a:p>
            <a:pPr lvl="1"/>
            <a:r>
              <a:rPr lang="en-IN" sz="900" b="0" i="0" kern="1200" dirty="0">
                <a:solidFill>
                  <a:schemeClr val="tx1"/>
                </a:solidFill>
                <a:effectLst/>
                <a:latin typeface="+mn-lt"/>
                <a:ea typeface="+mn-ea"/>
                <a:cs typeface="+mn-cs"/>
              </a:rPr>
              <a:t>Budgeting</a:t>
            </a:r>
          </a:p>
          <a:p>
            <a:pPr lvl="1"/>
            <a:r>
              <a:rPr lang="en-IN" sz="900" b="0" i="0" kern="1200" dirty="0">
                <a:solidFill>
                  <a:schemeClr val="tx1"/>
                </a:solidFill>
                <a:effectLst/>
                <a:latin typeface="+mn-lt"/>
                <a:ea typeface="+mn-ea"/>
                <a:cs typeface="+mn-cs"/>
              </a:rPr>
              <a:t>Business-level agreements and decisions</a:t>
            </a:r>
          </a:p>
          <a:p>
            <a:pPr fontAlgn="base"/>
            <a:r>
              <a:rPr lang="en-IN" sz="900" b="0" i="0" u="none" strike="noStrike" kern="1200" dirty="0">
                <a:solidFill>
                  <a:schemeClr val="tx1"/>
                </a:solidFill>
                <a:effectLst/>
                <a:latin typeface="+mn-lt"/>
                <a:ea typeface="+mn-ea"/>
                <a:cs typeface="+mn-cs"/>
              </a:rPr>
              <a:t>A detailed discussion of business management functions is handled later in this book under BSS.</a:t>
            </a:r>
          </a:p>
          <a:p>
            <a:pPr fontAlgn="base"/>
            <a:r>
              <a:rPr lang="en-IN" sz="900" b="0" i="0" u="none" strike="noStrike" kern="1200" dirty="0">
                <a:solidFill>
                  <a:schemeClr val="tx1"/>
                </a:solidFill>
                <a:effectLst/>
                <a:latin typeface="+mn-lt"/>
                <a:ea typeface="+mn-ea"/>
                <a:cs typeface="+mn-cs"/>
              </a:rPr>
              <a:t>Associated with each layer in the TMN model are five functional areas called FCAPS that stand for fault, configuration, accounting, performance and security. These five functional areas form the basis of all network management systems for both data and telecommunications. These five functional areas will be covered in detail in the next chapter.</a:t>
            </a:r>
          </a:p>
          <a:p>
            <a:endParaRPr lang="en-US" dirty="0"/>
          </a:p>
        </p:txBody>
      </p:sp>
      <p:sp>
        <p:nvSpPr>
          <p:cNvPr id="4" name="Slide Number Placeholder 3"/>
          <p:cNvSpPr>
            <a:spLocks noGrp="1"/>
          </p:cNvSpPr>
          <p:nvPr>
            <p:ph type="sldNum" sz="quarter" idx="5"/>
          </p:nvPr>
        </p:nvSpPr>
        <p:spPr/>
        <p:txBody>
          <a:bodyPr/>
          <a:lstStyle/>
          <a:p>
            <a:fld id="{58D4EF5B-ECC8-43EE-A509-D601DDF42AD0}" type="slidenum">
              <a:rPr lang="en-US" smtClean="0"/>
              <a:t>12</a:t>
            </a:fld>
            <a:endParaRPr lang="en-US"/>
          </a:p>
        </p:txBody>
      </p:sp>
    </p:spTree>
    <p:extLst>
      <p:ext uri="{BB962C8B-B14F-4D97-AF65-F5344CB8AC3E}">
        <p14:creationId xmlns:p14="http://schemas.microsoft.com/office/powerpoint/2010/main" val="4145609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D4EF5B-ECC8-43EE-A509-D601DDF42AD0}" type="slidenum">
              <a:rPr lang="en-US" smtClean="0"/>
              <a:t>13</a:t>
            </a:fld>
            <a:endParaRPr lang="en-US"/>
          </a:p>
        </p:txBody>
      </p:sp>
    </p:spTree>
    <p:extLst>
      <p:ext uri="{BB962C8B-B14F-4D97-AF65-F5344CB8AC3E}">
        <p14:creationId xmlns:p14="http://schemas.microsoft.com/office/powerpoint/2010/main" val="1241280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D4EF5B-ECC8-43EE-A509-D601DDF42AD0}" type="slidenum">
              <a:rPr lang="en-US" smtClean="0"/>
              <a:t>15</a:t>
            </a:fld>
            <a:endParaRPr lang="en-US"/>
          </a:p>
        </p:txBody>
      </p:sp>
    </p:spTree>
    <p:extLst>
      <p:ext uri="{BB962C8B-B14F-4D97-AF65-F5344CB8AC3E}">
        <p14:creationId xmlns:p14="http://schemas.microsoft.com/office/powerpoint/2010/main" val="4037687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58778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0_Four Column Text Layout">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4F384717-39C3-4AC7-9EA1-C3EA1A638B65}"/>
              </a:ext>
            </a:extLst>
          </p:cNvPr>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dirty="0"/>
              <a:t>Click to edit secondary headline</a:t>
            </a:r>
          </a:p>
        </p:txBody>
      </p:sp>
      <p:sp>
        <p:nvSpPr>
          <p:cNvPr id="3" name="Text Placeholder 42">
            <a:extLst>
              <a:ext uri="{FF2B5EF4-FFF2-40B4-BE49-F238E27FC236}">
                <a16:creationId xmlns:a16="http://schemas.microsoft.com/office/drawing/2014/main" id="{6D6C4B20-F952-4A3C-AB73-2A06B8C3F696}"/>
              </a:ext>
            </a:extLst>
          </p:cNvPr>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dirty="0"/>
              <a:t>Click to edit headline</a:t>
            </a:r>
          </a:p>
        </p:txBody>
      </p:sp>
      <p:sp>
        <p:nvSpPr>
          <p:cNvPr id="8" name="Text Placeholder 3">
            <a:extLst>
              <a:ext uri="{FF2B5EF4-FFF2-40B4-BE49-F238E27FC236}">
                <a16:creationId xmlns:a16="http://schemas.microsoft.com/office/drawing/2014/main" id="{09C1B709-09CD-404B-B852-419096D0681C}"/>
              </a:ext>
            </a:extLst>
          </p:cNvPr>
          <p:cNvSpPr>
            <a:spLocks noGrp="1"/>
          </p:cNvSpPr>
          <p:nvPr>
            <p:ph type="body" sz="quarter" idx="12"/>
          </p:nvPr>
        </p:nvSpPr>
        <p:spPr>
          <a:xfrm>
            <a:off x="417600" y="1080000"/>
            <a:ext cx="1893600" cy="356040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dirty="0"/>
          </a:p>
        </p:txBody>
      </p:sp>
      <p:sp>
        <p:nvSpPr>
          <p:cNvPr id="10" name="Text Placeholder 3">
            <a:extLst>
              <a:ext uri="{FF2B5EF4-FFF2-40B4-BE49-F238E27FC236}">
                <a16:creationId xmlns:a16="http://schemas.microsoft.com/office/drawing/2014/main" id="{2D9B7F28-94B8-42B4-A97D-4EBCB20F679F}"/>
              </a:ext>
            </a:extLst>
          </p:cNvPr>
          <p:cNvSpPr>
            <a:spLocks noGrp="1"/>
          </p:cNvSpPr>
          <p:nvPr>
            <p:ph type="body" sz="quarter" idx="13"/>
          </p:nvPr>
        </p:nvSpPr>
        <p:spPr>
          <a:xfrm>
            <a:off x="2556000" y="1080000"/>
            <a:ext cx="1893600" cy="356040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dirty="0"/>
          </a:p>
        </p:txBody>
      </p:sp>
      <p:sp>
        <p:nvSpPr>
          <p:cNvPr id="11" name="Text Placeholder 3">
            <a:extLst>
              <a:ext uri="{FF2B5EF4-FFF2-40B4-BE49-F238E27FC236}">
                <a16:creationId xmlns:a16="http://schemas.microsoft.com/office/drawing/2014/main" id="{7AB4DD6D-9400-4306-8B75-2CFF920828FC}"/>
              </a:ext>
            </a:extLst>
          </p:cNvPr>
          <p:cNvSpPr>
            <a:spLocks noGrp="1"/>
          </p:cNvSpPr>
          <p:nvPr>
            <p:ph type="body" sz="quarter" idx="14"/>
          </p:nvPr>
        </p:nvSpPr>
        <p:spPr>
          <a:xfrm>
            <a:off x="4694400" y="1080000"/>
            <a:ext cx="1893600" cy="356040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dirty="0"/>
          </a:p>
        </p:txBody>
      </p:sp>
      <p:sp>
        <p:nvSpPr>
          <p:cNvPr id="15" name="Text Placeholder 3">
            <a:extLst>
              <a:ext uri="{FF2B5EF4-FFF2-40B4-BE49-F238E27FC236}">
                <a16:creationId xmlns:a16="http://schemas.microsoft.com/office/drawing/2014/main" id="{7D6FBD4C-557B-402F-9039-EF287BD8EA52}"/>
              </a:ext>
            </a:extLst>
          </p:cNvPr>
          <p:cNvSpPr>
            <a:spLocks noGrp="1"/>
          </p:cNvSpPr>
          <p:nvPr>
            <p:ph type="body" sz="quarter" idx="15"/>
          </p:nvPr>
        </p:nvSpPr>
        <p:spPr>
          <a:xfrm>
            <a:off x="6832800" y="1080000"/>
            <a:ext cx="1893600" cy="356040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dirty="0"/>
          </a:p>
        </p:txBody>
      </p:sp>
    </p:spTree>
    <p:extLst>
      <p:ext uri="{BB962C8B-B14F-4D97-AF65-F5344CB8AC3E}">
        <p14:creationId xmlns:p14="http://schemas.microsoft.com/office/powerpoint/2010/main" val="434931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9E00E-C6D5-2E4D-B4C4-3AE577765FA0}"/>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8DFDEE7C-1B5D-EA41-8E59-7BAC5DAE412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D48CC56-4C93-6C46-B731-6C12803BEF81}"/>
              </a:ext>
            </a:extLst>
          </p:cNvPr>
          <p:cNvSpPr>
            <a:spLocks noGrp="1"/>
          </p:cNvSpPr>
          <p:nvPr>
            <p:ph type="dt" sz="half" idx="10"/>
          </p:nvPr>
        </p:nvSpPr>
        <p:spPr/>
        <p:txBody>
          <a:bodyPr/>
          <a:lstStyle/>
          <a:p>
            <a:fld id="{CC314B79-D623-6E4A-9693-138BDECCFB89}" type="datetimeFigureOut">
              <a:rPr lang="en-US" smtClean="0"/>
              <a:t>6/30/20</a:t>
            </a:fld>
            <a:endParaRPr lang="en-US"/>
          </a:p>
        </p:txBody>
      </p:sp>
      <p:sp>
        <p:nvSpPr>
          <p:cNvPr id="6" name="Slide Number Placeholder 5">
            <a:extLst>
              <a:ext uri="{FF2B5EF4-FFF2-40B4-BE49-F238E27FC236}">
                <a16:creationId xmlns:a16="http://schemas.microsoft.com/office/drawing/2014/main" id="{B3C8CC73-7A6C-2A4A-9F7C-E3B289F30FA3}"/>
              </a:ext>
            </a:extLst>
          </p:cNvPr>
          <p:cNvSpPr>
            <a:spLocks noGrp="1"/>
          </p:cNvSpPr>
          <p:nvPr>
            <p:ph type="sldNum" sz="quarter" idx="12"/>
          </p:nvPr>
        </p:nvSpPr>
        <p:spPr/>
        <p:txBody>
          <a:bodyPr/>
          <a:lstStyle/>
          <a:p>
            <a:fld id="{3CFAF4E3-36E4-8D42-99A0-F79B2D331F93}" type="slidenum">
              <a:rPr lang="en-US" smtClean="0"/>
              <a:t>‹#›</a:t>
            </a:fld>
            <a:endParaRPr lang="en-US"/>
          </a:p>
        </p:txBody>
      </p:sp>
    </p:spTree>
    <p:extLst>
      <p:ext uri="{BB962C8B-B14F-4D97-AF65-F5344CB8AC3E}">
        <p14:creationId xmlns:p14="http://schemas.microsoft.com/office/powerpoint/2010/main" val="65389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 White - plain with headlines">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a:t>Click to edit secondary headline</a:t>
            </a:r>
          </a:p>
        </p:txBody>
      </p:sp>
      <p:sp>
        <p:nvSpPr>
          <p:cNvPr id="68" name="Text Placeholder 42"/>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a:t>Click to edit headline</a:t>
            </a:r>
          </a:p>
        </p:txBody>
      </p:sp>
    </p:spTree>
    <p:extLst>
      <p:ext uri="{BB962C8B-B14F-4D97-AF65-F5344CB8AC3E}">
        <p14:creationId xmlns:p14="http://schemas.microsoft.com/office/powerpoint/2010/main" val="4174679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1 Blue - title slide">
    <p:spTree>
      <p:nvGrpSpPr>
        <p:cNvPr id="1" name=""/>
        <p:cNvGrpSpPr/>
        <p:nvPr/>
      </p:nvGrpSpPr>
      <p:grpSpPr>
        <a:xfrm>
          <a:off x="0" y="0"/>
          <a:ext cx="0" cy="0"/>
          <a:chOff x="0" y="0"/>
          <a:chExt cx="0" cy="0"/>
        </a:xfrm>
      </p:grpSpPr>
      <p:sp>
        <p:nvSpPr>
          <p:cNvPr id="5" name="Text Placeholder 12"/>
          <p:cNvSpPr>
            <a:spLocks noGrp="1"/>
          </p:cNvSpPr>
          <p:nvPr>
            <p:ph type="body" sz="quarter" idx="10" hasCustomPrompt="1"/>
          </p:nvPr>
        </p:nvSpPr>
        <p:spPr>
          <a:xfrm>
            <a:off x="417600" y="3060000"/>
            <a:ext cx="8308800" cy="1576800"/>
          </a:xfrm>
          <a:prstGeom prst="rect">
            <a:avLst/>
          </a:prstGeom>
        </p:spPr>
        <p:txBody>
          <a:bodyPr lIns="0" tIns="0" rIns="0" bIns="0"/>
          <a:lstStyle>
            <a:lvl1pPr marL="0" indent="0" defTabSz="180000">
              <a:spcBef>
                <a:spcPts val="0"/>
              </a:spcBef>
              <a:spcAft>
                <a:spcPts val="600"/>
              </a:spcAft>
              <a:buFont typeface="Arial" panose="020B0604020202020204" pitchFamily="34" charset="0"/>
              <a:buNone/>
              <a:tabLst>
                <a:tab pos="180000" algn="l"/>
              </a:tabLst>
              <a:defRPr sz="1800" baseline="0">
                <a:solidFill>
                  <a:schemeClr val="bg1"/>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a:t>External presentation slide title - Supporting headline in sentence case here</a:t>
            </a:r>
          </a:p>
          <a:p>
            <a:pPr lvl="0"/>
            <a:r>
              <a:rPr lang="en-US"/>
              <a:t>	-	Author / presenter</a:t>
            </a:r>
          </a:p>
          <a:p>
            <a:pPr lvl="0"/>
            <a:r>
              <a:rPr lang="en-US"/>
              <a:t>	-	DD-MM-YYYY</a:t>
            </a:r>
          </a:p>
        </p:txBody>
      </p:sp>
      <p:sp>
        <p:nvSpPr>
          <p:cNvPr id="6" name="Text Placeholder 42"/>
          <p:cNvSpPr>
            <a:spLocks noGrp="1"/>
          </p:cNvSpPr>
          <p:nvPr>
            <p:ph type="body" sz="quarter" idx="11" hasCustomPrompt="1"/>
          </p:nvPr>
        </p:nvSpPr>
        <p:spPr>
          <a:xfrm>
            <a:off x="367200" y="900000"/>
            <a:ext cx="8359200" cy="1980000"/>
          </a:xfrm>
          <a:prstGeom prst="rect">
            <a:avLst/>
          </a:prstGeom>
        </p:spPr>
        <p:txBody>
          <a:bodyPr lIns="0" tIns="0" rIns="0" bIns="0"/>
          <a:lstStyle>
            <a:lvl1pPr marL="0" indent="0">
              <a:spcBef>
                <a:spcPts val="0"/>
              </a:spcBef>
              <a:spcAft>
                <a:spcPts val="600"/>
              </a:spcAft>
              <a:buNone/>
              <a:defRPr sz="6600" baseline="0">
                <a:solidFill>
                  <a:schemeClr val="bg1"/>
                </a:solidFill>
                <a:latin typeface="Nokia Pure Headline Ultra Light" panose="020B0204020202020204" pitchFamily="34" charset="0"/>
              </a:defRPr>
            </a:lvl1pPr>
          </a:lstStyle>
          <a:p>
            <a:pPr lvl="0"/>
            <a:r>
              <a:rPr lang="en-US"/>
              <a:t>Main headline in sentence case here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600" y="280580"/>
            <a:ext cx="1080000" cy="175283"/>
          </a:xfrm>
          <a:prstGeom prst="rect">
            <a:avLst/>
          </a:prstGeom>
        </p:spPr>
      </p:pic>
    </p:spTree>
    <p:extLst>
      <p:ext uri="{BB962C8B-B14F-4D97-AF65-F5344CB8AC3E}">
        <p14:creationId xmlns:p14="http://schemas.microsoft.com/office/powerpoint/2010/main" val="2798903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Nokia Blue Plain">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a:srcRect/>
          <a:stretch>
            <a:fillRect/>
          </a:stretch>
        </p:blipFill>
        <p:spPr bwMode="auto">
          <a:xfrm>
            <a:off x="417513" y="280989"/>
            <a:ext cx="1079500" cy="174625"/>
          </a:xfrm>
          <a:prstGeom prst="rect">
            <a:avLst/>
          </a:prstGeom>
          <a:noFill/>
          <a:ln w="9525">
            <a:noFill/>
            <a:miter lim="800000"/>
            <a:headEnd/>
            <a:tailEnd/>
          </a:ln>
        </p:spPr>
      </p:pic>
      <p:sp>
        <p:nvSpPr>
          <p:cNvPr id="5" name="Text Placeholder 4"/>
          <p:cNvSpPr>
            <a:spLocks noGrp="1"/>
          </p:cNvSpPr>
          <p:nvPr>
            <p:ph type="body" sz="quarter" idx="10"/>
          </p:nvPr>
        </p:nvSpPr>
        <p:spPr>
          <a:xfrm>
            <a:off x="367200" y="900000"/>
            <a:ext cx="8359200" cy="1980000"/>
          </a:xfrm>
        </p:spPr>
        <p:txBody>
          <a:bodyPr/>
          <a:lstStyle>
            <a:lvl1pPr marL="0" indent="0">
              <a:buNone/>
              <a:defRPr sz="6600">
                <a:solidFill>
                  <a:schemeClr val="bg1"/>
                </a:solidFill>
                <a:latin typeface="Nokia Pure Headline Ultra Light" panose="020B0204020202020204" pitchFamily="34" charset="0"/>
              </a:defRPr>
            </a:lvl1pPr>
          </a:lstStyle>
          <a:p>
            <a:pPr lvl="0"/>
            <a:r>
              <a:rPr lang="en-US"/>
              <a:t>Click to edit Master text styles</a:t>
            </a:r>
          </a:p>
        </p:txBody>
      </p:sp>
      <p:sp>
        <p:nvSpPr>
          <p:cNvPr id="8" name="Content Placeholder 12"/>
          <p:cNvSpPr>
            <a:spLocks noGrp="1"/>
          </p:cNvSpPr>
          <p:nvPr>
            <p:ph sz="quarter" idx="13"/>
          </p:nvPr>
        </p:nvSpPr>
        <p:spPr>
          <a:xfrm>
            <a:off x="417600" y="3059999"/>
            <a:ext cx="8308800" cy="1576800"/>
          </a:xfrm>
        </p:spPr>
        <p:txBody>
          <a:bodyPr/>
          <a:lstStyle>
            <a:lvl1pPr marL="0" indent="0">
              <a:buNone/>
              <a:defRPr sz="1800"/>
            </a:lvl1pPr>
            <a:lvl2pPr marL="230394" indent="-228594">
              <a:buFont typeface="Arial" panose="020B0604020202020204" pitchFamily="34" charset="0"/>
              <a:buChar char="•"/>
              <a:defRPr sz="1800"/>
            </a:lvl2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40137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Nokia White 1">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418118" y="1080000"/>
            <a:ext cx="8308800" cy="3560400"/>
          </a:xfrm>
          <a:prstGeom prst="rect">
            <a:avLst/>
          </a:prstGeom>
        </p:spPr>
        <p:txBody>
          <a:bodyPr lIns="0" tIns="0" rIns="0" bIns="0"/>
          <a:lstStyle>
            <a:lvl1pPr algn="l">
              <a:defRPr sz="1600">
                <a:solidFill>
                  <a:schemeClr val="tx2"/>
                </a:solidFill>
              </a:defRPr>
            </a:lvl1pPr>
            <a:lvl2pPr marL="460789" algn="l">
              <a:defRPr sz="1400">
                <a:solidFill>
                  <a:schemeClr val="tx2"/>
                </a:solidFill>
              </a:defRPr>
            </a:lvl2pPr>
            <a:lvl3pPr marL="691183" indent="-230394" algn="l">
              <a:defRPr sz="1200">
                <a:solidFill>
                  <a:schemeClr val="tx2"/>
                </a:solidFill>
              </a:defRPr>
            </a:lvl3pPr>
            <a:lvl4pPr marL="921577" algn="l">
              <a:defRPr sz="1000">
                <a:solidFill>
                  <a:schemeClr val="tx2"/>
                </a:solidFill>
              </a:defRPr>
            </a:lvl4pPr>
            <a:lvl5pPr marL="1151972" algn="l">
              <a:defRPr sz="80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itle 1"/>
          <p:cNvSpPr>
            <a:spLocks noGrp="1"/>
          </p:cNvSpPr>
          <p:nvPr>
            <p:ph type="title"/>
          </p:nvPr>
        </p:nvSpPr>
        <p:spPr>
          <a:xfrm>
            <a:off x="417600" y="279249"/>
            <a:ext cx="8308800" cy="309600"/>
          </a:xfrm>
        </p:spPr>
        <p:txBody>
          <a:bodyPr/>
          <a:lstStyle>
            <a:lvl1pPr>
              <a:defRPr sz="2000" b="0">
                <a:solidFill>
                  <a:schemeClr val="tx1"/>
                </a:solidFill>
                <a:latin typeface="+mj-lt"/>
              </a:defRPr>
            </a:lvl1pPr>
          </a:lstStyle>
          <a:p>
            <a:r>
              <a:rPr lang="en-US"/>
              <a:t>Click to edit Master title style</a:t>
            </a:r>
            <a:endParaRPr lang="en-US" dirty="0"/>
          </a:p>
        </p:txBody>
      </p:sp>
      <p:sp>
        <p:nvSpPr>
          <p:cNvPr id="10" name="Text Placeholder 2"/>
          <p:cNvSpPr>
            <a:spLocks noGrp="1"/>
          </p:cNvSpPr>
          <p:nvPr>
            <p:ph type="body" sz="quarter" idx="10"/>
          </p:nvPr>
        </p:nvSpPr>
        <p:spPr>
          <a:xfrm>
            <a:off x="417512" y="590400"/>
            <a:ext cx="8308800" cy="309600"/>
          </a:xfrm>
          <a:prstGeom prst="rect">
            <a:avLst/>
          </a:prstGeom>
        </p:spPr>
        <p:txBody>
          <a:bodyPr lIns="0" tIns="0" rIns="0" bIns="0"/>
          <a:lstStyle>
            <a:lvl1pPr marL="0" marR="0" indent="0" algn="l" defTabSz="457189" rtl="0" eaLnBrk="1" fontAlgn="base" latinLnBrk="0" hangingPunct="1">
              <a:lnSpc>
                <a:spcPct val="100000"/>
              </a:lnSpc>
              <a:spcBef>
                <a:spcPct val="0"/>
              </a:spcBef>
              <a:spcAft>
                <a:spcPts val="0"/>
              </a:spcAft>
              <a:buClrTx/>
              <a:buSzTx/>
              <a:buFont typeface="Arial" charset="0"/>
              <a:buNone/>
              <a:tabLst/>
              <a:defRPr sz="2000">
                <a:solidFill>
                  <a:schemeClr val="bg2"/>
                </a:solidFill>
                <a:latin typeface="+mj-lt"/>
              </a:defRPr>
            </a:lvl1pPr>
          </a:lstStyle>
          <a:p>
            <a:pPr lvl="0"/>
            <a:r>
              <a:rPr lang="en-US"/>
              <a:t>Click to edit Master text styles</a:t>
            </a:r>
          </a:p>
        </p:txBody>
      </p:sp>
    </p:spTree>
    <p:extLst>
      <p:ext uri="{BB962C8B-B14F-4D97-AF65-F5344CB8AC3E}">
        <p14:creationId xmlns:p14="http://schemas.microsoft.com/office/powerpoint/2010/main" val="746474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3574C-E10B-9546-8B37-4E6EF0774DD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A1C6E2A-3956-F94F-9BB3-4F3A7E5579A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3EC3584-2FAC-4A47-A5F0-504B85FB8D66}"/>
              </a:ext>
            </a:extLst>
          </p:cNvPr>
          <p:cNvSpPr>
            <a:spLocks noGrp="1"/>
          </p:cNvSpPr>
          <p:nvPr>
            <p:ph type="dt" sz="half" idx="10"/>
          </p:nvPr>
        </p:nvSpPr>
        <p:spPr/>
        <p:txBody>
          <a:bodyPr/>
          <a:lstStyle/>
          <a:p>
            <a:fld id="{CC314B79-D623-6E4A-9693-138BDECCFB89}" type="datetimeFigureOut">
              <a:rPr lang="en-US" smtClean="0"/>
              <a:t>6/30/20</a:t>
            </a:fld>
            <a:endParaRPr lang="en-US"/>
          </a:p>
        </p:txBody>
      </p:sp>
      <p:sp>
        <p:nvSpPr>
          <p:cNvPr id="6" name="Slide Number Placeholder 5">
            <a:extLst>
              <a:ext uri="{FF2B5EF4-FFF2-40B4-BE49-F238E27FC236}">
                <a16:creationId xmlns:a16="http://schemas.microsoft.com/office/drawing/2014/main" id="{8BE4F742-5EE6-1F4D-961D-82ACBAA1E8F7}"/>
              </a:ext>
            </a:extLst>
          </p:cNvPr>
          <p:cNvSpPr>
            <a:spLocks noGrp="1"/>
          </p:cNvSpPr>
          <p:nvPr>
            <p:ph type="sldNum" sz="quarter" idx="12"/>
          </p:nvPr>
        </p:nvSpPr>
        <p:spPr/>
        <p:txBody>
          <a:bodyPr/>
          <a:lstStyle/>
          <a:p>
            <a:fld id="{3CFAF4E3-36E4-8D42-99A0-F79B2D331F93}" type="slidenum">
              <a:rPr lang="en-US" smtClean="0"/>
              <a:t>‹#›</a:t>
            </a:fld>
            <a:endParaRPr lang="en-US"/>
          </a:p>
        </p:txBody>
      </p:sp>
    </p:spTree>
    <p:extLst>
      <p:ext uri="{BB962C8B-B14F-4D97-AF65-F5344CB8AC3E}">
        <p14:creationId xmlns:p14="http://schemas.microsoft.com/office/powerpoint/2010/main" val="2413349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1_White Title Slide">
    <p:spTree>
      <p:nvGrpSpPr>
        <p:cNvPr id="1" name=""/>
        <p:cNvGrpSpPr/>
        <p:nvPr/>
      </p:nvGrpSpPr>
      <p:grpSpPr>
        <a:xfrm>
          <a:off x="0" y="0"/>
          <a:ext cx="0" cy="0"/>
          <a:chOff x="0" y="0"/>
          <a:chExt cx="0" cy="0"/>
        </a:xfrm>
      </p:grpSpPr>
      <p:sp>
        <p:nvSpPr>
          <p:cNvPr id="7" name="Text Placeholder 42">
            <a:extLst>
              <a:ext uri="{FF2B5EF4-FFF2-40B4-BE49-F238E27FC236}">
                <a16:creationId xmlns:a16="http://schemas.microsoft.com/office/drawing/2014/main" id="{A4F04206-BA94-4881-BA5F-F4855044D621}"/>
              </a:ext>
            </a:extLst>
          </p:cNvPr>
          <p:cNvSpPr>
            <a:spLocks noGrp="1"/>
          </p:cNvSpPr>
          <p:nvPr>
            <p:ph type="body" sz="quarter" idx="11" hasCustomPrompt="1"/>
          </p:nvPr>
        </p:nvSpPr>
        <p:spPr>
          <a:xfrm>
            <a:off x="367200" y="900000"/>
            <a:ext cx="8359200" cy="1980000"/>
          </a:xfrm>
          <a:prstGeom prst="rect">
            <a:avLst/>
          </a:prstGeom>
        </p:spPr>
        <p:txBody>
          <a:bodyPr lIns="0" tIns="0" rIns="0" bIns="0"/>
          <a:lstStyle>
            <a:lvl1pPr marL="0" indent="0">
              <a:spcBef>
                <a:spcPts val="0"/>
              </a:spcBef>
              <a:spcAft>
                <a:spcPts val="600"/>
              </a:spcAft>
              <a:buNone/>
              <a:defRPr sz="6600" baseline="0">
                <a:solidFill>
                  <a:schemeClr val="tx1"/>
                </a:solidFill>
                <a:latin typeface="Nokia Pure Headline Ultra Light" panose="020B0204020202020204" pitchFamily="34" charset="0"/>
              </a:defRPr>
            </a:lvl1pPr>
          </a:lstStyle>
          <a:p>
            <a:pPr lvl="0"/>
            <a:r>
              <a:rPr lang="en-US" dirty="0"/>
              <a:t>Main headline in sentence case here</a:t>
            </a:r>
          </a:p>
        </p:txBody>
      </p:sp>
      <p:sp>
        <p:nvSpPr>
          <p:cNvPr id="8" name="Text Placeholder 3">
            <a:extLst>
              <a:ext uri="{FF2B5EF4-FFF2-40B4-BE49-F238E27FC236}">
                <a16:creationId xmlns:a16="http://schemas.microsoft.com/office/drawing/2014/main" id="{82395FE5-ACED-4CF9-93C7-742199141AC5}"/>
              </a:ext>
            </a:extLst>
          </p:cNvPr>
          <p:cNvSpPr>
            <a:spLocks noGrp="1"/>
          </p:cNvSpPr>
          <p:nvPr>
            <p:ph type="body" sz="quarter" idx="12"/>
          </p:nvPr>
        </p:nvSpPr>
        <p:spPr>
          <a:xfrm>
            <a:off x="434502" y="3060000"/>
            <a:ext cx="8291898" cy="1576800"/>
          </a:xfrm>
          <a:prstGeom prst="rect">
            <a:avLst/>
          </a:prstGeom>
        </p:spPr>
        <p:txBody>
          <a:bodyPr lIns="0" tIns="0" rIns="0" bIns="0">
            <a:normAutofit/>
          </a:bodyPr>
          <a:lstStyle>
            <a:lvl1pPr marL="0" indent="0">
              <a:spcBef>
                <a:spcPts val="0"/>
              </a:spcBef>
              <a:spcAft>
                <a:spcPts val="600"/>
              </a:spcAft>
              <a:buFont typeface="Arial" panose="020B0604020202020204" pitchFamily="34" charset="0"/>
              <a:buNone/>
              <a:defRPr sz="1600">
                <a:solidFill>
                  <a:schemeClr val="tx1"/>
                </a:solidFill>
                <a:latin typeface="Nokia Pure Text Light" panose="020B0403020202020204" pitchFamily="34" charset="0"/>
                <a:ea typeface="Nokia Pure Text Light" panose="020B0403020202020204" pitchFamily="34" charset="0"/>
              </a:defRPr>
            </a:lvl1pPr>
            <a:lvl2pPr marL="230400" indent="0">
              <a:spcBef>
                <a:spcPts val="0"/>
              </a:spcBef>
              <a:spcAft>
                <a:spcPts val="600"/>
              </a:spcAft>
              <a:buNone/>
              <a:defRPr sz="1400">
                <a:solidFill>
                  <a:schemeClr val="tx1"/>
                </a:solidFill>
                <a:latin typeface="Nokia Pure Text Light" panose="020B0403020202020204" pitchFamily="34" charset="0"/>
                <a:ea typeface="Nokia Pure Text Light" panose="020B0403020202020204" pitchFamily="34" charset="0"/>
              </a:defRPr>
            </a:lvl2pPr>
            <a:lvl3pPr marL="462600" indent="0">
              <a:spcBef>
                <a:spcPts val="0"/>
              </a:spcBef>
              <a:spcAft>
                <a:spcPts val="600"/>
              </a:spcAft>
              <a:buNone/>
              <a:defRPr sz="1200">
                <a:solidFill>
                  <a:schemeClr val="tx1"/>
                </a:solidFill>
                <a:latin typeface="Nokia Pure Text Light" panose="020B0403020202020204" pitchFamily="34" charset="0"/>
                <a:ea typeface="Nokia Pure Text Light" panose="020B0403020202020204" pitchFamily="34" charset="0"/>
              </a:defRPr>
            </a:lvl3pPr>
            <a:lvl4pPr marL="693000" indent="0">
              <a:spcBef>
                <a:spcPts val="0"/>
              </a:spcBef>
              <a:spcAft>
                <a:spcPts val="600"/>
              </a:spcAft>
              <a:buNone/>
              <a:defRPr sz="1000">
                <a:solidFill>
                  <a:schemeClr val="tx1"/>
                </a:solidFill>
                <a:latin typeface="Nokia Pure Text Light" panose="020B0403020202020204" pitchFamily="34" charset="0"/>
                <a:ea typeface="Nokia Pure Text Light" panose="020B0403020202020204" pitchFamily="34" charset="0"/>
              </a:defRPr>
            </a:lvl4pPr>
            <a:lvl5pPr marL="923400" indent="0">
              <a:spcBef>
                <a:spcPts val="0"/>
              </a:spcBef>
              <a:spcAft>
                <a:spcPts val="600"/>
              </a:spcAft>
              <a:buFont typeface="Arial" panose="020B0604020202020204" pitchFamily="34" charset="0"/>
              <a:buNone/>
              <a:defRPr sz="900">
                <a:solidFill>
                  <a:schemeClr val="tx1"/>
                </a:solidFill>
                <a:latin typeface="Nokia Pure Text Light" panose="020B0403020202020204" pitchFamily="34" charset="0"/>
                <a:ea typeface="Nokia Pure Text Light" panose="020B0403020202020204" pitchFamily="34" charset="0"/>
              </a:defRPr>
            </a:lvl5pPr>
            <a:lvl6pPr marL="1153800" indent="0">
              <a:spcBef>
                <a:spcPts val="0"/>
              </a:spcBef>
              <a:spcAft>
                <a:spcPts val="600"/>
              </a:spcAft>
              <a:buFont typeface="Nokia Pure Text" panose="020B0503020202020204" pitchFamily="34" charset="0"/>
              <a:buNone/>
              <a:defRPr sz="800" baseline="0">
                <a:solidFill>
                  <a:schemeClr val="tx2"/>
                </a:solidFill>
                <a:latin typeface="Nokia Pure Text Light" panose="020B0403020202020204" pitchFamily="34" charset="0"/>
                <a:ea typeface="Nokia Pure Text Light" panose="020B0403020202020204" pitchFamily="34" charset="0"/>
              </a:defRPr>
            </a:lvl6pPr>
            <a:lvl7pPr marL="1384200" indent="0">
              <a:spcBef>
                <a:spcPts val="0"/>
              </a:spcBef>
              <a:spcAft>
                <a:spcPts val="600"/>
              </a:spcAft>
              <a:buNone/>
              <a:defRPr sz="700">
                <a:solidFill>
                  <a:schemeClr val="tx2"/>
                </a:solidFill>
                <a:latin typeface="Nokia Pure Text Light" panose="020B0403020202020204" pitchFamily="34" charset="0"/>
                <a:ea typeface="Nokia Pure Text Light" panose="020B0403020202020204" pitchFamily="34" charset="0"/>
              </a:defRPr>
            </a:lvl7pPr>
            <a:lvl8pPr marL="1614600" indent="0">
              <a:spcBef>
                <a:spcPts val="0"/>
              </a:spcBef>
              <a:spcAft>
                <a:spcPts val="600"/>
              </a:spcAft>
              <a:buNone/>
              <a:defRPr sz="600">
                <a:solidFill>
                  <a:schemeClr val="tx2"/>
                </a:solidFill>
                <a:latin typeface="Nokia Pure Text Light" panose="020B0403020202020204" pitchFamily="34" charset="0"/>
                <a:ea typeface="Nokia Pure Text Light" panose="020B0403020202020204" pitchFamily="34" charset="0"/>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B2A079B4-2296-4AF6-9A4A-00A11E579D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9200" y="36000"/>
            <a:ext cx="1599250" cy="673200"/>
          </a:xfrm>
          <a:prstGeom prst="rect">
            <a:avLst/>
          </a:prstGeom>
        </p:spPr>
      </p:pic>
    </p:spTree>
    <p:extLst>
      <p:ext uri="{BB962C8B-B14F-4D97-AF65-F5344CB8AC3E}">
        <p14:creationId xmlns:p14="http://schemas.microsoft.com/office/powerpoint/2010/main" val="37141165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1_Blue End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49010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1_White End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916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_Title">
    <p:spTree>
      <p:nvGrpSpPr>
        <p:cNvPr id="1" name=""/>
        <p:cNvGrpSpPr/>
        <p:nvPr/>
      </p:nvGrpSpPr>
      <p:grpSpPr>
        <a:xfrm>
          <a:off x="0" y="0"/>
          <a:ext cx="0" cy="0"/>
          <a:chOff x="0" y="0"/>
          <a:chExt cx="0" cy="0"/>
        </a:xfrm>
      </p:grpSpPr>
      <p:sp>
        <p:nvSpPr>
          <p:cNvPr id="4" name="Text Placeholder 12">
            <a:extLst>
              <a:ext uri="{FF2B5EF4-FFF2-40B4-BE49-F238E27FC236}">
                <a16:creationId xmlns:a16="http://schemas.microsoft.com/office/drawing/2014/main" id="{99A4E175-66C0-4DDD-AA07-5D4B03CEA1D0}"/>
              </a:ext>
            </a:extLst>
          </p:cNvPr>
          <p:cNvSpPr>
            <a:spLocks noGrp="1"/>
          </p:cNvSpPr>
          <p:nvPr>
            <p:ph type="body" sz="quarter" idx="11"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dirty="0"/>
              <a:t>Click to edit secondary headline</a:t>
            </a:r>
          </a:p>
        </p:txBody>
      </p:sp>
      <p:sp>
        <p:nvSpPr>
          <p:cNvPr id="5" name="Text Placeholder 42">
            <a:extLst>
              <a:ext uri="{FF2B5EF4-FFF2-40B4-BE49-F238E27FC236}">
                <a16:creationId xmlns:a16="http://schemas.microsoft.com/office/drawing/2014/main" id="{F4102E0A-65A1-4E0C-ABCA-2CEBB8D5BF5D}"/>
              </a:ext>
            </a:extLst>
          </p:cNvPr>
          <p:cNvSpPr>
            <a:spLocks noGrp="1"/>
          </p:cNvSpPr>
          <p:nvPr>
            <p:ph type="body" sz="quarter" idx="12"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dirty="0"/>
              <a:t>Click to edit headline</a:t>
            </a:r>
          </a:p>
        </p:txBody>
      </p:sp>
    </p:spTree>
    <p:extLst>
      <p:ext uri="{BB962C8B-B14F-4D97-AF65-F5344CB8AC3E}">
        <p14:creationId xmlns:p14="http://schemas.microsoft.com/office/powerpoint/2010/main" val="365285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_Single Text Layout">
    <p:spTree>
      <p:nvGrpSpPr>
        <p:cNvPr id="1" name=""/>
        <p:cNvGrpSpPr/>
        <p:nvPr/>
      </p:nvGrpSpPr>
      <p:grpSpPr>
        <a:xfrm>
          <a:off x="0" y="0"/>
          <a:ext cx="0" cy="0"/>
          <a:chOff x="0" y="0"/>
          <a:chExt cx="0" cy="0"/>
        </a:xfrm>
      </p:grpSpPr>
      <p:sp>
        <p:nvSpPr>
          <p:cNvPr id="4" name="Text Placeholder 12">
            <a:extLst>
              <a:ext uri="{FF2B5EF4-FFF2-40B4-BE49-F238E27FC236}">
                <a16:creationId xmlns:a16="http://schemas.microsoft.com/office/drawing/2014/main" id="{B4B383DF-E841-4958-AC70-1FE077578D06}"/>
              </a:ext>
            </a:extLst>
          </p:cNvPr>
          <p:cNvSpPr>
            <a:spLocks noGrp="1"/>
          </p:cNvSpPr>
          <p:nvPr>
            <p:ph type="body" sz="quarter" idx="11"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dirty="0"/>
              <a:t>Click to edit secondary headline</a:t>
            </a:r>
          </a:p>
        </p:txBody>
      </p:sp>
      <p:sp>
        <p:nvSpPr>
          <p:cNvPr id="5" name="Text Placeholder 42">
            <a:extLst>
              <a:ext uri="{FF2B5EF4-FFF2-40B4-BE49-F238E27FC236}">
                <a16:creationId xmlns:a16="http://schemas.microsoft.com/office/drawing/2014/main" id="{6D425CB6-0BAB-4AB6-ADCE-D68F0C1DF88A}"/>
              </a:ext>
            </a:extLst>
          </p:cNvPr>
          <p:cNvSpPr>
            <a:spLocks noGrp="1"/>
          </p:cNvSpPr>
          <p:nvPr>
            <p:ph type="body" sz="quarter" idx="12"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dirty="0"/>
              <a:t>Click to edit headline</a:t>
            </a:r>
          </a:p>
        </p:txBody>
      </p:sp>
      <p:sp>
        <p:nvSpPr>
          <p:cNvPr id="6" name="Text Placeholder 3">
            <a:extLst>
              <a:ext uri="{FF2B5EF4-FFF2-40B4-BE49-F238E27FC236}">
                <a16:creationId xmlns:a16="http://schemas.microsoft.com/office/drawing/2014/main" id="{087D8427-6029-4956-BF93-C47F0DB87979}"/>
              </a:ext>
            </a:extLst>
          </p:cNvPr>
          <p:cNvSpPr>
            <a:spLocks noGrp="1"/>
          </p:cNvSpPr>
          <p:nvPr>
            <p:ph type="body" sz="quarter" idx="13"/>
          </p:nvPr>
        </p:nvSpPr>
        <p:spPr>
          <a:xfrm>
            <a:off x="417600" y="1080000"/>
            <a:ext cx="8308800" cy="356040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dirty="0"/>
          </a:p>
        </p:txBody>
      </p:sp>
    </p:spTree>
    <p:extLst>
      <p:ext uri="{BB962C8B-B14F-4D97-AF65-F5344CB8AC3E}">
        <p14:creationId xmlns:p14="http://schemas.microsoft.com/office/powerpoint/2010/main" val="1585524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_Single Table">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4F384717-39C3-4AC7-9EA1-C3EA1A638B65}"/>
              </a:ext>
            </a:extLst>
          </p:cNvPr>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dirty="0"/>
              <a:t>Click to edit secondary headline</a:t>
            </a:r>
          </a:p>
        </p:txBody>
      </p:sp>
      <p:sp>
        <p:nvSpPr>
          <p:cNvPr id="3" name="Text Placeholder 42">
            <a:extLst>
              <a:ext uri="{FF2B5EF4-FFF2-40B4-BE49-F238E27FC236}">
                <a16:creationId xmlns:a16="http://schemas.microsoft.com/office/drawing/2014/main" id="{6D6C4B20-F952-4A3C-AB73-2A06B8C3F696}"/>
              </a:ext>
            </a:extLst>
          </p:cNvPr>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dirty="0"/>
              <a:t>Click to edit headline</a:t>
            </a:r>
          </a:p>
        </p:txBody>
      </p:sp>
      <p:sp>
        <p:nvSpPr>
          <p:cNvPr id="6" name="Table Placeholder 2">
            <a:extLst>
              <a:ext uri="{FF2B5EF4-FFF2-40B4-BE49-F238E27FC236}">
                <a16:creationId xmlns:a16="http://schemas.microsoft.com/office/drawing/2014/main" id="{1CF4B30C-BC0A-4BED-8EEF-4DDEF7B9FABC}"/>
              </a:ext>
            </a:extLst>
          </p:cNvPr>
          <p:cNvSpPr>
            <a:spLocks noGrp="1"/>
          </p:cNvSpPr>
          <p:nvPr>
            <p:ph type="tbl" sz="quarter" idx="13"/>
          </p:nvPr>
        </p:nvSpPr>
        <p:spPr>
          <a:xfrm>
            <a:off x="417600" y="1076400"/>
            <a:ext cx="8308800" cy="3564000"/>
          </a:xfrm>
          <a:prstGeom prst="rect">
            <a:avLst/>
          </a:prstGeom>
        </p:spPr>
        <p:txBody>
          <a:bodyPr/>
          <a:lstStyle>
            <a:lvl1pPr marL="0" indent="0">
              <a:buNone/>
              <a:defRPr sz="1000">
                <a:solidFill>
                  <a:schemeClr val="tx2"/>
                </a:solidFill>
                <a:latin typeface="+mn-lt"/>
              </a:defRPr>
            </a:lvl1pPr>
          </a:lstStyle>
          <a:p>
            <a:r>
              <a:rPr lang="en-GB"/>
              <a:t>Click icon to add table</a:t>
            </a:r>
            <a:endParaRPr lang="en-US" dirty="0"/>
          </a:p>
        </p:txBody>
      </p:sp>
    </p:spTree>
    <p:extLst>
      <p:ext uri="{BB962C8B-B14F-4D97-AF65-F5344CB8AC3E}">
        <p14:creationId xmlns:p14="http://schemas.microsoft.com/office/powerpoint/2010/main" val="2126415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Single SmartArt">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4F384717-39C3-4AC7-9EA1-C3EA1A638B65}"/>
              </a:ext>
            </a:extLst>
          </p:cNvPr>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dirty="0"/>
              <a:t>Click to edit secondary headline</a:t>
            </a:r>
          </a:p>
        </p:txBody>
      </p:sp>
      <p:sp>
        <p:nvSpPr>
          <p:cNvPr id="3" name="Text Placeholder 42">
            <a:extLst>
              <a:ext uri="{FF2B5EF4-FFF2-40B4-BE49-F238E27FC236}">
                <a16:creationId xmlns:a16="http://schemas.microsoft.com/office/drawing/2014/main" id="{6D6C4B20-F952-4A3C-AB73-2A06B8C3F696}"/>
              </a:ext>
            </a:extLst>
          </p:cNvPr>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dirty="0"/>
              <a:t>Click to edit headline</a:t>
            </a:r>
          </a:p>
        </p:txBody>
      </p:sp>
      <p:sp>
        <p:nvSpPr>
          <p:cNvPr id="7" name="SmartArt Placeholder 2">
            <a:extLst>
              <a:ext uri="{FF2B5EF4-FFF2-40B4-BE49-F238E27FC236}">
                <a16:creationId xmlns:a16="http://schemas.microsoft.com/office/drawing/2014/main" id="{9E969AE7-D418-4354-A166-2D9EC9AFFBD5}"/>
              </a:ext>
            </a:extLst>
          </p:cNvPr>
          <p:cNvSpPr>
            <a:spLocks noGrp="1"/>
          </p:cNvSpPr>
          <p:nvPr>
            <p:ph type="dgm" sz="quarter" idx="14"/>
          </p:nvPr>
        </p:nvSpPr>
        <p:spPr>
          <a:xfrm>
            <a:off x="417600" y="1076400"/>
            <a:ext cx="8308800" cy="3564000"/>
          </a:xfrm>
          <a:prstGeom prst="rect">
            <a:avLst/>
          </a:prstGeom>
        </p:spPr>
        <p:txBody>
          <a:bodyPr/>
          <a:lstStyle>
            <a:lvl1pPr marL="0" indent="0">
              <a:buNone/>
              <a:defRPr sz="1000">
                <a:solidFill>
                  <a:schemeClr val="tx2"/>
                </a:solidFill>
              </a:defRPr>
            </a:lvl1pPr>
          </a:lstStyle>
          <a:p>
            <a:r>
              <a:rPr lang="en-GB"/>
              <a:t>Click icon to add SmartArt graphic</a:t>
            </a:r>
            <a:endParaRPr lang="en-US" dirty="0"/>
          </a:p>
        </p:txBody>
      </p:sp>
    </p:spTree>
    <p:extLst>
      <p:ext uri="{BB962C8B-B14F-4D97-AF65-F5344CB8AC3E}">
        <p14:creationId xmlns:p14="http://schemas.microsoft.com/office/powerpoint/2010/main" val="3223460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6_Two Column Text Layout">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4F384717-39C3-4AC7-9EA1-C3EA1A638B65}"/>
              </a:ext>
            </a:extLst>
          </p:cNvPr>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dirty="0"/>
              <a:t>Click to edit secondary headline</a:t>
            </a:r>
          </a:p>
        </p:txBody>
      </p:sp>
      <p:sp>
        <p:nvSpPr>
          <p:cNvPr id="3" name="Text Placeholder 42">
            <a:extLst>
              <a:ext uri="{FF2B5EF4-FFF2-40B4-BE49-F238E27FC236}">
                <a16:creationId xmlns:a16="http://schemas.microsoft.com/office/drawing/2014/main" id="{6D6C4B20-F952-4A3C-AB73-2A06B8C3F696}"/>
              </a:ext>
            </a:extLst>
          </p:cNvPr>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dirty="0"/>
              <a:t>Click to edit headline</a:t>
            </a:r>
          </a:p>
        </p:txBody>
      </p:sp>
      <p:sp>
        <p:nvSpPr>
          <p:cNvPr id="6" name="Text Placeholder 3">
            <a:extLst>
              <a:ext uri="{FF2B5EF4-FFF2-40B4-BE49-F238E27FC236}">
                <a16:creationId xmlns:a16="http://schemas.microsoft.com/office/drawing/2014/main" id="{D48EFACD-CEB2-4692-815C-86D19FBB4A40}"/>
              </a:ext>
            </a:extLst>
          </p:cNvPr>
          <p:cNvSpPr>
            <a:spLocks noGrp="1"/>
          </p:cNvSpPr>
          <p:nvPr>
            <p:ph type="body" sz="quarter" idx="12"/>
          </p:nvPr>
        </p:nvSpPr>
        <p:spPr>
          <a:xfrm>
            <a:off x="417600" y="1080000"/>
            <a:ext cx="4010400" cy="356040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dirty="0"/>
          </a:p>
        </p:txBody>
      </p:sp>
      <p:sp>
        <p:nvSpPr>
          <p:cNvPr id="8" name="Text Placeholder 3">
            <a:extLst>
              <a:ext uri="{FF2B5EF4-FFF2-40B4-BE49-F238E27FC236}">
                <a16:creationId xmlns:a16="http://schemas.microsoft.com/office/drawing/2014/main" id="{3CBCB907-9E7B-4CB2-B9DE-4FC3076D2A87}"/>
              </a:ext>
            </a:extLst>
          </p:cNvPr>
          <p:cNvSpPr>
            <a:spLocks noGrp="1"/>
          </p:cNvSpPr>
          <p:nvPr>
            <p:ph type="body" sz="quarter" idx="13"/>
          </p:nvPr>
        </p:nvSpPr>
        <p:spPr>
          <a:xfrm>
            <a:off x="4716000" y="1080000"/>
            <a:ext cx="4010400" cy="356040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dirty="0"/>
          </a:p>
        </p:txBody>
      </p:sp>
    </p:spTree>
    <p:extLst>
      <p:ext uri="{BB962C8B-B14F-4D97-AF65-F5344CB8AC3E}">
        <p14:creationId xmlns:p14="http://schemas.microsoft.com/office/powerpoint/2010/main" val="522147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7_Two Column Mixed">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4F384717-39C3-4AC7-9EA1-C3EA1A638B65}"/>
              </a:ext>
            </a:extLst>
          </p:cNvPr>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dirty="0"/>
              <a:t>Click to edit secondary headline</a:t>
            </a:r>
          </a:p>
        </p:txBody>
      </p:sp>
      <p:sp>
        <p:nvSpPr>
          <p:cNvPr id="3" name="Text Placeholder 42">
            <a:extLst>
              <a:ext uri="{FF2B5EF4-FFF2-40B4-BE49-F238E27FC236}">
                <a16:creationId xmlns:a16="http://schemas.microsoft.com/office/drawing/2014/main" id="{6D6C4B20-F952-4A3C-AB73-2A06B8C3F696}"/>
              </a:ext>
            </a:extLst>
          </p:cNvPr>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dirty="0"/>
              <a:t>Click to edit headline</a:t>
            </a:r>
          </a:p>
        </p:txBody>
      </p:sp>
      <p:sp>
        <p:nvSpPr>
          <p:cNvPr id="7" name="Text Placeholder 3">
            <a:extLst>
              <a:ext uri="{FF2B5EF4-FFF2-40B4-BE49-F238E27FC236}">
                <a16:creationId xmlns:a16="http://schemas.microsoft.com/office/drawing/2014/main" id="{8C469832-DACB-40B0-988E-5D708FA93741}"/>
              </a:ext>
            </a:extLst>
          </p:cNvPr>
          <p:cNvSpPr>
            <a:spLocks noGrp="1"/>
          </p:cNvSpPr>
          <p:nvPr>
            <p:ph type="body" sz="quarter" idx="13"/>
          </p:nvPr>
        </p:nvSpPr>
        <p:spPr>
          <a:xfrm>
            <a:off x="4716000" y="1080000"/>
            <a:ext cx="4010400" cy="356040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dirty="0"/>
          </a:p>
        </p:txBody>
      </p:sp>
      <p:sp>
        <p:nvSpPr>
          <p:cNvPr id="9" name="Table Placeholder 4">
            <a:extLst>
              <a:ext uri="{FF2B5EF4-FFF2-40B4-BE49-F238E27FC236}">
                <a16:creationId xmlns:a16="http://schemas.microsoft.com/office/drawing/2014/main" id="{B3F0CABE-2F16-456A-A120-390FEDFE43A9}"/>
              </a:ext>
            </a:extLst>
          </p:cNvPr>
          <p:cNvSpPr>
            <a:spLocks noGrp="1"/>
          </p:cNvSpPr>
          <p:nvPr>
            <p:ph type="tbl" sz="quarter" idx="14"/>
          </p:nvPr>
        </p:nvSpPr>
        <p:spPr>
          <a:xfrm>
            <a:off x="417600" y="1080000"/>
            <a:ext cx="4010400" cy="3560400"/>
          </a:xfrm>
          <a:prstGeom prst="rect">
            <a:avLst/>
          </a:prstGeom>
        </p:spPr>
        <p:txBody>
          <a:bodyPr>
            <a:normAutofit/>
          </a:bodyPr>
          <a:lstStyle>
            <a:lvl1pPr marL="0" indent="0">
              <a:buNone/>
              <a:defRPr sz="1600">
                <a:solidFill>
                  <a:schemeClr val="tx2"/>
                </a:solidFill>
                <a:latin typeface="+mn-lt"/>
              </a:defRPr>
            </a:lvl1pPr>
          </a:lstStyle>
          <a:p>
            <a:r>
              <a:rPr lang="en-GB" noProof="0"/>
              <a:t>Click icon to add table</a:t>
            </a:r>
            <a:endParaRPr lang="en-US" noProof="0" dirty="0"/>
          </a:p>
        </p:txBody>
      </p:sp>
    </p:spTree>
    <p:extLst>
      <p:ext uri="{BB962C8B-B14F-4D97-AF65-F5344CB8AC3E}">
        <p14:creationId xmlns:p14="http://schemas.microsoft.com/office/powerpoint/2010/main" val="2321535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Three Column Text Layout">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4F384717-39C3-4AC7-9EA1-C3EA1A638B65}"/>
              </a:ext>
            </a:extLst>
          </p:cNvPr>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dirty="0"/>
              <a:t>Click to edit secondary headline</a:t>
            </a:r>
          </a:p>
        </p:txBody>
      </p:sp>
      <p:sp>
        <p:nvSpPr>
          <p:cNvPr id="3" name="Text Placeholder 42">
            <a:extLst>
              <a:ext uri="{FF2B5EF4-FFF2-40B4-BE49-F238E27FC236}">
                <a16:creationId xmlns:a16="http://schemas.microsoft.com/office/drawing/2014/main" id="{6D6C4B20-F952-4A3C-AB73-2A06B8C3F696}"/>
              </a:ext>
            </a:extLst>
          </p:cNvPr>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dirty="0"/>
              <a:t>Click to edit headline</a:t>
            </a:r>
          </a:p>
        </p:txBody>
      </p:sp>
      <p:sp>
        <p:nvSpPr>
          <p:cNvPr id="8" name="Text Placeholder 3">
            <a:extLst>
              <a:ext uri="{FF2B5EF4-FFF2-40B4-BE49-F238E27FC236}">
                <a16:creationId xmlns:a16="http://schemas.microsoft.com/office/drawing/2014/main" id="{2B478DF6-0668-488C-9E0C-4567E0DE8FCC}"/>
              </a:ext>
            </a:extLst>
          </p:cNvPr>
          <p:cNvSpPr>
            <a:spLocks noGrp="1"/>
          </p:cNvSpPr>
          <p:nvPr>
            <p:ph type="body" sz="quarter" idx="12"/>
          </p:nvPr>
        </p:nvSpPr>
        <p:spPr>
          <a:xfrm>
            <a:off x="417600" y="1080000"/>
            <a:ext cx="2592000" cy="356040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dirty="0"/>
          </a:p>
        </p:txBody>
      </p:sp>
      <p:sp>
        <p:nvSpPr>
          <p:cNvPr id="10" name="Text Placeholder 3">
            <a:extLst>
              <a:ext uri="{FF2B5EF4-FFF2-40B4-BE49-F238E27FC236}">
                <a16:creationId xmlns:a16="http://schemas.microsoft.com/office/drawing/2014/main" id="{2EC091DE-89A6-4271-8BB9-BAB40C67B3E9}"/>
              </a:ext>
            </a:extLst>
          </p:cNvPr>
          <p:cNvSpPr>
            <a:spLocks noGrp="1"/>
          </p:cNvSpPr>
          <p:nvPr>
            <p:ph type="body" sz="quarter" idx="13"/>
          </p:nvPr>
        </p:nvSpPr>
        <p:spPr>
          <a:xfrm>
            <a:off x="3275856" y="1080000"/>
            <a:ext cx="2592000" cy="356040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dirty="0"/>
          </a:p>
        </p:txBody>
      </p:sp>
      <p:sp>
        <p:nvSpPr>
          <p:cNvPr id="11" name="Text Placeholder 3">
            <a:extLst>
              <a:ext uri="{FF2B5EF4-FFF2-40B4-BE49-F238E27FC236}">
                <a16:creationId xmlns:a16="http://schemas.microsoft.com/office/drawing/2014/main" id="{4D1772D9-E08D-420E-AB34-CCAC26D77FE0}"/>
              </a:ext>
            </a:extLst>
          </p:cNvPr>
          <p:cNvSpPr>
            <a:spLocks noGrp="1"/>
          </p:cNvSpPr>
          <p:nvPr>
            <p:ph type="body" sz="quarter" idx="14"/>
          </p:nvPr>
        </p:nvSpPr>
        <p:spPr>
          <a:xfrm>
            <a:off x="6134400" y="1080000"/>
            <a:ext cx="2592000" cy="3560400"/>
          </a:xfrm>
          <a:prstGeom prst="rect">
            <a:avLst/>
          </a:prstGeom>
        </p:spPr>
        <p:txBody>
          <a:bodyPr lIns="0" tIns="0" rIns="0" bIns="0">
            <a:normAutofit/>
          </a:bodyPr>
          <a:lstStyle>
            <a:lvl1pPr marL="0" indent="0">
              <a:spcBef>
                <a:spcPts val="0"/>
              </a:spcBef>
              <a:spcAft>
                <a:spcPts val="600"/>
              </a:spcAft>
              <a:buNone/>
              <a:defRPr sz="1600">
                <a:solidFill>
                  <a:schemeClr val="tx2"/>
                </a:solidFill>
                <a:latin typeface="+mn-lt"/>
              </a:defRPr>
            </a:lvl1pPr>
            <a:lvl2pPr marL="230400" indent="0">
              <a:spcBef>
                <a:spcPts val="0"/>
              </a:spcBef>
              <a:spcAft>
                <a:spcPts val="600"/>
              </a:spcAft>
              <a:buNone/>
              <a:defRPr sz="1400">
                <a:solidFill>
                  <a:schemeClr val="tx2"/>
                </a:solidFill>
                <a:latin typeface="+mn-lt"/>
              </a:defRPr>
            </a:lvl2pPr>
            <a:lvl3pPr marL="462600" indent="0">
              <a:spcBef>
                <a:spcPts val="0"/>
              </a:spcBef>
              <a:spcAft>
                <a:spcPts val="600"/>
              </a:spcAft>
              <a:buNone/>
              <a:defRPr sz="1200">
                <a:solidFill>
                  <a:schemeClr val="tx2"/>
                </a:solidFill>
                <a:latin typeface="+mn-lt"/>
              </a:defRPr>
            </a:lvl3pPr>
            <a:lvl4pPr marL="693000" indent="0">
              <a:spcBef>
                <a:spcPts val="0"/>
              </a:spcBef>
              <a:spcAft>
                <a:spcPts val="600"/>
              </a:spcAft>
              <a:buNone/>
              <a:defRPr sz="1000">
                <a:solidFill>
                  <a:schemeClr val="tx2"/>
                </a:solidFill>
                <a:latin typeface="+mn-lt"/>
              </a:defRPr>
            </a:lvl4pPr>
            <a:lvl5pPr marL="923400" indent="0">
              <a:spcBef>
                <a:spcPts val="0"/>
              </a:spcBef>
              <a:spcAft>
                <a:spcPts val="600"/>
              </a:spcAft>
              <a:buFont typeface="Arial" panose="020B0604020202020204" pitchFamily="34" charset="0"/>
              <a:buNone/>
              <a:defRPr sz="800">
                <a:solidFill>
                  <a:schemeClr val="tx2"/>
                </a:solidFill>
                <a:latin typeface="+mn-lt"/>
              </a:defRPr>
            </a:lvl5pPr>
            <a:lvl6pPr marL="1382400" indent="-228600">
              <a:spcBef>
                <a:spcPts val="0"/>
              </a:spcBef>
              <a:spcAft>
                <a:spcPts val="600"/>
              </a:spcAft>
              <a:buFont typeface="Nokia Pure Text" panose="020B0503020202020204" pitchFamily="34" charset="0"/>
              <a:buChar char="‒"/>
              <a:defRPr sz="800" baseline="0">
                <a:solidFill>
                  <a:schemeClr val="tx2"/>
                </a:solidFill>
              </a:defRPr>
            </a:lvl6pPr>
            <a:lvl7pPr marL="1612800">
              <a:spcBef>
                <a:spcPts val="0"/>
              </a:spcBef>
              <a:spcAft>
                <a:spcPts val="600"/>
              </a:spcAft>
              <a:defRPr sz="700">
                <a:solidFill>
                  <a:schemeClr val="tx2"/>
                </a:solidFill>
              </a:defRPr>
            </a:lvl7pPr>
            <a:lvl8pPr marL="1843200">
              <a:spcBef>
                <a:spcPts val="0"/>
              </a:spcBef>
              <a:spcAft>
                <a:spcPts val="600"/>
              </a:spcAft>
              <a:defRPr sz="600">
                <a:solidFill>
                  <a:schemeClr val="tx2"/>
                </a:solidFill>
              </a:defRPr>
            </a:lvl8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dirty="0"/>
          </a:p>
        </p:txBody>
      </p:sp>
    </p:spTree>
    <p:extLst>
      <p:ext uri="{BB962C8B-B14F-4D97-AF65-F5344CB8AC3E}">
        <p14:creationId xmlns:p14="http://schemas.microsoft.com/office/powerpoint/2010/main" val="1572495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9_Three Column Table">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4F384717-39C3-4AC7-9EA1-C3EA1A638B65}"/>
              </a:ext>
            </a:extLst>
          </p:cNvPr>
          <p:cNvSpPr>
            <a:spLocks noGrp="1"/>
          </p:cNvSpPr>
          <p:nvPr>
            <p:ph type="body" sz="quarter" idx="10" hasCustomPrompt="1"/>
          </p:nvPr>
        </p:nvSpPr>
        <p:spPr>
          <a:xfrm>
            <a:off x="417600" y="590400"/>
            <a:ext cx="8308800" cy="309600"/>
          </a:xfrm>
          <a:prstGeom prst="rect">
            <a:avLst/>
          </a:prstGeom>
        </p:spPr>
        <p:txBody>
          <a:bodyPr lIns="0" tIns="0" rIns="0" bIns="0"/>
          <a:lstStyle>
            <a:lvl1pPr marL="0" indent="0">
              <a:buNone/>
              <a:defRPr sz="2000">
                <a:solidFill>
                  <a:schemeClr val="bg2"/>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noProof="0" dirty="0"/>
              <a:t>Click to edit secondary headline</a:t>
            </a:r>
          </a:p>
        </p:txBody>
      </p:sp>
      <p:sp>
        <p:nvSpPr>
          <p:cNvPr id="3" name="Text Placeholder 42">
            <a:extLst>
              <a:ext uri="{FF2B5EF4-FFF2-40B4-BE49-F238E27FC236}">
                <a16:creationId xmlns:a16="http://schemas.microsoft.com/office/drawing/2014/main" id="{6D6C4B20-F952-4A3C-AB73-2A06B8C3F696}"/>
              </a:ext>
            </a:extLst>
          </p:cNvPr>
          <p:cNvSpPr>
            <a:spLocks noGrp="1"/>
          </p:cNvSpPr>
          <p:nvPr>
            <p:ph type="body" sz="quarter" idx="11" hasCustomPrompt="1"/>
          </p:nvPr>
        </p:nvSpPr>
        <p:spPr>
          <a:xfrm>
            <a:off x="417600" y="280800"/>
            <a:ext cx="8308800" cy="309600"/>
          </a:xfrm>
          <a:prstGeom prst="rect">
            <a:avLst/>
          </a:prstGeom>
        </p:spPr>
        <p:txBody>
          <a:bodyPr lIns="0" tIns="0" rIns="0" bIns="0"/>
          <a:lstStyle>
            <a:lvl1pPr marL="0" indent="0">
              <a:buNone/>
              <a:defRPr sz="2000" baseline="0">
                <a:solidFill>
                  <a:schemeClr val="tx1"/>
                </a:solidFill>
                <a:latin typeface="+mj-lt"/>
              </a:defRPr>
            </a:lvl1pPr>
          </a:lstStyle>
          <a:p>
            <a:pPr lvl="0"/>
            <a:r>
              <a:rPr lang="en-US" noProof="0" dirty="0"/>
              <a:t>Click to edit headline</a:t>
            </a:r>
          </a:p>
        </p:txBody>
      </p:sp>
      <p:sp>
        <p:nvSpPr>
          <p:cNvPr id="9" name="Table Placeholder 2">
            <a:extLst>
              <a:ext uri="{FF2B5EF4-FFF2-40B4-BE49-F238E27FC236}">
                <a16:creationId xmlns:a16="http://schemas.microsoft.com/office/drawing/2014/main" id="{D0874136-2C1C-4222-98DA-D238FBD9743F}"/>
              </a:ext>
            </a:extLst>
          </p:cNvPr>
          <p:cNvSpPr>
            <a:spLocks noGrp="1"/>
          </p:cNvSpPr>
          <p:nvPr>
            <p:ph type="tbl" sz="quarter" idx="15"/>
          </p:nvPr>
        </p:nvSpPr>
        <p:spPr>
          <a:xfrm>
            <a:off x="417312" y="1080000"/>
            <a:ext cx="2592000" cy="3560400"/>
          </a:xfrm>
          <a:prstGeom prst="rect">
            <a:avLst/>
          </a:prstGeom>
        </p:spPr>
        <p:txBody>
          <a:bodyPr>
            <a:normAutofit/>
          </a:bodyPr>
          <a:lstStyle>
            <a:lvl1pPr marL="0" indent="0">
              <a:buNone/>
              <a:defRPr sz="1600">
                <a:solidFill>
                  <a:schemeClr val="tx2"/>
                </a:solidFill>
              </a:defRPr>
            </a:lvl1pPr>
          </a:lstStyle>
          <a:p>
            <a:r>
              <a:rPr lang="en-GB"/>
              <a:t>Click icon to add table</a:t>
            </a:r>
            <a:endParaRPr lang="en-US" dirty="0"/>
          </a:p>
        </p:txBody>
      </p:sp>
      <p:sp>
        <p:nvSpPr>
          <p:cNvPr id="12" name="Table Placeholder 2">
            <a:extLst>
              <a:ext uri="{FF2B5EF4-FFF2-40B4-BE49-F238E27FC236}">
                <a16:creationId xmlns:a16="http://schemas.microsoft.com/office/drawing/2014/main" id="{B9EA6A3E-9087-42C1-89A6-8204E100E361}"/>
              </a:ext>
            </a:extLst>
          </p:cNvPr>
          <p:cNvSpPr>
            <a:spLocks noGrp="1"/>
          </p:cNvSpPr>
          <p:nvPr>
            <p:ph type="tbl" sz="quarter" idx="16"/>
          </p:nvPr>
        </p:nvSpPr>
        <p:spPr>
          <a:xfrm>
            <a:off x="6132423" y="1080000"/>
            <a:ext cx="2592000" cy="3560400"/>
          </a:xfrm>
          <a:prstGeom prst="rect">
            <a:avLst/>
          </a:prstGeom>
        </p:spPr>
        <p:txBody>
          <a:bodyPr>
            <a:normAutofit/>
          </a:bodyPr>
          <a:lstStyle>
            <a:lvl1pPr marL="0" indent="0">
              <a:buNone/>
              <a:defRPr sz="1600">
                <a:solidFill>
                  <a:schemeClr val="tx2"/>
                </a:solidFill>
              </a:defRPr>
            </a:lvl1pPr>
          </a:lstStyle>
          <a:p>
            <a:r>
              <a:rPr lang="en-GB"/>
              <a:t>Click icon to add table</a:t>
            </a:r>
            <a:endParaRPr lang="en-US" dirty="0"/>
          </a:p>
        </p:txBody>
      </p:sp>
      <p:sp>
        <p:nvSpPr>
          <p:cNvPr id="13" name="Table Placeholder 2">
            <a:extLst>
              <a:ext uri="{FF2B5EF4-FFF2-40B4-BE49-F238E27FC236}">
                <a16:creationId xmlns:a16="http://schemas.microsoft.com/office/drawing/2014/main" id="{98BD97D8-C9D8-4E9B-90F2-C010D6EE811E}"/>
              </a:ext>
            </a:extLst>
          </p:cNvPr>
          <p:cNvSpPr>
            <a:spLocks noGrp="1"/>
          </p:cNvSpPr>
          <p:nvPr>
            <p:ph type="tbl" sz="quarter" idx="17"/>
          </p:nvPr>
        </p:nvSpPr>
        <p:spPr>
          <a:xfrm>
            <a:off x="3273879" y="1080000"/>
            <a:ext cx="2592000" cy="3560400"/>
          </a:xfrm>
          <a:prstGeom prst="rect">
            <a:avLst/>
          </a:prstGeom>
        </p:spPr>
        <p:txBody>
          <a:bodyPr>
            <a:normAutofit/>
          </a:bodyPr>
          <a:lstStyle>
            <a:lvl1pPr marL="0" indent="0">
              <a:buNone/>
              <a:defRPr sz="1600">
                <a:solidFill>
                  <a:schemeClr val="tx2"/>
                </a:solidFill>
              </a:defRPr>
            </a:lvl1pPr>
          </a:lstStyle>
          <a:p>
            <a:r>
              <a:rPr lang="en-GB"/>
              <a:t>Click icon to add table</a:t>
            </a:r>
            <a:endParaRPr lang="en-US" dirty="0"/>
          </a:p>
        </p:txBody>
      </p:sp>
    </p:spTree>
    <p:extLst>
      <p:ext uri="{BB962C8B-B14F-4D97-AF65-F5344CB8AC3E}">
        <p14:creationId xmlns:p14="http://schemas.microsoft.com/office/powerpoint/2010/main" val="446790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7D0E1A0-C19A-4DB8-BA1F-3D71830D1A93}"/>
              </a:ext>
            </a:extLst>
          </p:cNvPr>
          <p:cNvSpPr txBox="1"/>
          <p:nvPr userDrawn="1"/>
        </p:nvSpPr>
        <p:spPr>
          <a:xfrm>
            <a:off x="755776" y="4816800"/>
            <a:ext cx="1800000" cy="122237"/>
          </a:xfrm>
          <a:prstGeom prst="rect">
            <a:avLst/>
          </a:prstGeom>
          <a:noFill/>
        </p:spPr>
        <p:txBody>
          <a:bodyPr wrap="square" lIns="0" tIns="0" rIns="0" bIns="0" anchor="b">
            <a:spAutoFit/>
          </a:bodyPr>
          <a:lstStyle/>
          <a:p>
            <a:r>
              <a:rPr lang="en-US" sz="800" dirty="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rPr>
              <a:t>© 2020 Nokia</a:t>
            </a:r>
          </a:p>
        </p:txBody>
      </p:sp>
      <p:sp>
        <p:nvSpPr>
          <p:cNvPr id="12" name="Slide Number Placeholder 5">
            <a:extLst>
              <a:ext uri="{FF2B5EF4-FFF2-40B4-BE49-F238E27FC236}">
                <a16:creationId xmlns:a16="http://schemas.microsoft.com/office/drawing/2014/main" id="{7920C8E0-2BA3-45B9-8A9F-1B9E59157439}"/>
              </a:ext>
            </a:extLst>
          </p:cNvPr>
          <p:cNvSpPr txBox="1">
            <a:spLocks/>
          </p:cNvSpPr>
          <p:nvPr userDrawn="1"/>
        </p:nvSpPr>
        <p:spPr>
          <a:xfrm>
            <a:off x="419102" y="4816800"/>
            <a:ext cx="252000" cy="122400"/>
          </a:xfrm>
          <a:prstGeom prst="rect">
            <a:avLst/>
          </a:prstGeom>
        </p:spPr>
        <p:txBody>
          <a:bodyPr lIns="0" tIns="0" rIns="0" bIns="0" anchor="b">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800" smtClean="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dirty="0">
              <a:solidFill>
                <a:schemeClr val="tx2"/>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pic>
        <p:nvPicPr>
          <p:cNvPr id="7" name="Picture 6">
            <a:extLst>
              <a:ext uri="{FF2B5EF4-FFF2-40B4-BE49-F238E27FC236}">
                <a16:creationId xmlns:a16="http://schemas.microsoft.com/office/drawing/2014/main" id="{A8C5FB64-385A-4093-B8B2-2F00FF978275}"/>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7877226" y="4651000"/>
            <a:ext cx="1008112" cy="424363"/>
          </a:xfrm>
          <a:prstGeom prst="rect">
            <a:avLst/>
          </a:prstGeom>
        </p:spPr>
      </p:pic>
      <p:sp>
        <p:nvSpPr>
          <p:cNvPr id="2" name="MSIPCMContentMarking" descr="{&quot;HashCode&quot;:-169759003,&quot;Placement&quot;:&quot;Footer&quot;}">
            <a:extLst>
              <a:ext uri="{FF2B5EF4-FFF2-40B4-BE49-F238E27FC236}">
                <a16:creationId xmlns:a16="http://schemas.microsoft.com/office/drawing/2014/main" id="{FA3523DB-CCF9-4C82-B300-BE67FC1FC04D}"/>
              </a:ext>
            </a:extLst>
          </p:cNvPr>
          <p:cNvSpPr txBox="1"/>
          <p:nvPr userDrawn="1"/>
        </p:nvSpPr>
        <p:spPr>
          <a:xfrm>
            <a:off x="4039745" y="4925854"/>
            <a:ext cx="1064511" cy="217646"/>
          </a:xfrm>
          <a:prstGeom prst="rect">
            <a:avLst/>
          </a:prstGeom>
          <a:noFill/>
        </p:spPr>
        <p:txBody>
          <a:bodyPr vert="horz" wrap="square" lIns="0" tIns="0" rIns="0" bIns="0" rtlCol="0" anchor="ctr" anchorCtr="1">
            <a:noAutofit/>
          </a:bodyPr>
          <a:lstStyle/>
          <a:p>
            <a:pPr algn="ctr">
              <a:spcBef>
                <a:spcPts val="0"/>
              </a:spcBef>
              <a:spcAft>
                <a:spcPts val="0"/>
              </a:spcAft>
              <a:buSzPct val="100000"/>
            </a:pPr>
            <a:r>
              <a:rPr lang="en-IN" sz="800">
                <a:solidFill>
                  <a:srgbClr val="001753"/>
                </a:solidFill>
                <a:latin typeface="Arial" panose="020B0604020202020204" pitchFamily="34" charset="0"/>
              </a:rPr>
              <a:t>Nokia internal use</a:t>
            </a:r>
            <a:endParaRPr lang="en-IN" sz="800" dirty="0">
              <a:solidFill>
                <a:srgbClr val="001753"/>
              </a:solidFill>
              <a:latin typeface="Arial" panose="020B0604020202020204" pitchFamily="34" charset="0"/>
            </a:endParaRPr>
          </a:p>
        </p:txBody>
      </p:sp>
    </p:spTree>
    <p:extLst>
      <p:ext uri="{BB962C8B-B14F-4D97-AF65-F5344CB8AC3E}">
        <p14:creationId xmlns:p14="http://schemas.microsoft.com/office/powerpoint/2010/main" val="4241891639"/>
      </p:ext>
    </p:extLst>
  </p:cSld>
  <p:clrMap bg1="lt1" tx1="dk1" bg2="lt2" tx2="dk2" accent1="accent1" accent2="accent2" accent3="accent3" accent4="accent4" accent5="accent5" accent6="accent6" hlink="hlink" folHlink="folHlink"/>
  <p:sldLayoutIdLst>
    <p:sldLayoutId id="2147483663" r:id="rId1"/>
    <p:sldLayoutId id="2147483685" r:id="rId2"/>
    <p:sldLayoutId id="2147483686" r:id="rId3"/>
    <p:sldLayoutId id="2147483664" r:id="rId4"/>
    <p:sldLayoutId id="2147483665" r:id="rId5"/>
    <p:sldLayoutId id="2147483666" r:id="rId6"/>
    <p:sldLayoutId id="2147483667" r:id="rId7"/>
    <p:sldLayoutId id="2147483668" r:id="rId8"/>
    <p:sldLayoutId id="2147483669" r:id="rId9"/>
    <p:sldLayoutId id="2147483670" r:id="rId10"/>
    <p:sldLayoutId id="2147483724" r:id="rId11"/>
    <p:sldLayoutId id="2147483726" r:id="rId12"/>
    <p:sldLayoutId id="2147483727" r:id="rId13"/>
    <p:sldLayoutId id="2147483728" r:id="rId14"/>
    <p:sldLayoutId id="2147483729" r:id="rId15"/>
    <p:sldLayoutId id="2147483733" r:id="rId16"/>
    <p:sldLayoutId id="2147483734" r:id="rId17"/>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76398D-C6B9-4EAD-A887-41ECEA7F30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89180" y="2031750"/>
            <a:ext cx="2565641" cy="1080000"/>
          </a:xfrm>
          <a:prstGeom prst="rect">
            <a:avLst/>
          </a:prstGeom>
        </p:spPr>
      </p:pic>
      <p:sp>
        <p:nvSpPr>
          <p:cNvPr id="2" name="MSIPCMContentMarking" descr="{&quot;HashCode&quot;:-169759003,&quot;Placement&quot;:&quot;Footer&quot;}">
            <a:extLst>
              <a:ext uri="{FF2B5EF4-FFF2-40B4-BE49-F238E27FC236}">
                <a16:creationId xmlns:a16="http://schemas.microsoft.com/office/drawing/2014/main" id="{BDCFEC2C-2364-4642-8C6D-D461BA22250B}"/>
              </a:ext>
            </a:extLst>
          </p:cNvPr>
          <p:cNvSpPr txBox="1"/>
          <p:nvPr userDrawn="1"/>
        </p:nvSpPr>
        <p:spPr>
          <a:xfrm>
            <a:off x="4039745" y="4925854"/>
            <a:ext cx="1064511" cy="217646"/>
          </a:xfrm>
          <a:prstGeom prst="rect">
            <a:avLst/>
          </a:prstGeom>
          <a:noFill/>
        </p:spPr>
        <p:txBody>
          <a:bodyPr vert="horz" wrap="square" lIns="0" tIns="0" rIns="0" bIns="0" rtlCol="0" anchor="ctr" anchorCtr="1">
            <a:spAutoFit/>
          </a:bodyPr>
          <a:lstStyle/>
          <a:p>
            <a:pPr algn="ctr">
              <a:spcBef>
                <a:spcPts val="0"/>
              </a:spcBef>
              <a:spcAft>
                <a:spcPts val="0"/>
              </a:spcAft>
            </a:pPr>
            <a:r>
              <a:rPr lang="en-IN" sz="800">
                <a:solidFill>
                  <a:srgbClr val="001753"/>
                </a:solidFill>
                <a:latin typeface="Arial" panose="020B0604020202020204" pitchFamily="34" charset="0"/>
              </a:rPr>
              <a:t>Nokia internal use</a:t>
            </a:r>
          </a:p>
        </p:txBody>
      </p:sp>
    </p:spTree>
    <p:extLst>
      <p:ext uri="{BB962C8B-B14F-4D97-AF65-F5344CB8AC3E}">
        <p14:creationId xmlns:p14="http://schemas.microsoft.com/office/powerpoint/2010/main" val="3644516792"/>
      </p:ext>
    </p:extLst>
  </p:cSld>
  <p:clrMap bg1="lt1" tx1="dk1" bg2="lt2" tx2="dk2" accent1="accent1" accent2="accent2" accent3="accent3" accent4="accent4" accent5="accent5" accent6="accent6" hlink="hlink" folHlink="folHlink"/>
  <p:sldLayoutIdLst>
    <p:sldLayoutId id="2147483677"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C1C3A2-73EF-4E4E-97C2-1C446243E8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89180" y="2031750"/>
            <a:ext cx="2565641" cy="1080000"/>
          </a:xfrm>
          <a:prstGeom prst="rect">
            <a:avLst/>
          </a:prstGeom>
        </p:spPr>
      </p:pic>
      <p:sp>
        <p:nvSpPr>
          <p:cNvPr id="2" name="MSIPCMContentMarking" descr="{&quot;HashCode&quot;:-169759003,&quot;Placement&quot;:&quot;Footer&quot;}">
            <a:extLst>
              <a:ext uri="{FF2B5EF4-FFF2-40B4-BE49-F238E27FC236}">
                <a16:creationId xmlns:a16="http://schemas.microsoft.com/office/drawing/2014/main" id="{35696FFF-AA3C-407E-BBD1-997FCB68FBED}"/>
              </a:ext>
            </a:extLst>
          </p:cNvPr>
          <p:cNvSpPr txBox="1"/>
          <p:nvPr userDrawn="1"/>
        </p:nvSpPr>
        <p:spPr>
          <a:xfrm>
            <a:off x="4039745" y="4925854"/>
            <a:ext cx="1064511" cy="217646"/>
          </a:xfrm>
          <a:prstGeom prst="rect">
            <a:avLst/>
          </a:prstGeom>
          <a:noFill/>
        </p:spPr>
        <p:txBody>
          <a:bodyPr vert="horz" wrap="square" lIns="0" tIns="0" rIns="0" bIns="0" rtlCol="0" anchor="ctr" anchorCtr="1">
            <a:spAutoFit/>
          </a:bodyPr>
          <a:lstStyle/>
          <a:p>
            <a:pPr algn="ctr">
              <a:spcBef>
                <a:spcPts val="0"/>
              </a:spcBef>
              <a:spcAft>
                <a:spcPts val="0"/>
              </a:spcAft>
            </a:pPr>
            <a:r>
              <a:rPr lang="en-IN" sz="800">
                <a:solidFill>
                  <a:srgbClr val="001753"/>
                </a:solidFill>
                <a:latin typeface="Arial" panose="020B0604020202020204" pitchFamily="34" charset="0"/>
              </a:rPr>
              <a:t>Nokia internal use</a:t>
            </a:r>
          </a:p>
        </p:txBody>
      </p:sp>
    </p:spTree>
    <p:extLst>
      <p:ext uri="{BB962C8B-B14F-4D97-AF65-F5344CB8AC3E}">
        <p14:creationId xmlns:p14="http://schemas.microsoft.com/office/powerpoint/2010/main" val="1710388094"/>
      </p:ext>
    </p:extLst>
  </p:cSld>
  <p:clrMap bg1="lt1" tx1="dk1" bg2="lt2" tx2="dk2" accent1="accent1" accent2="accent2" accent3="accent3" accent4="accent4" accent5="accent5" accent6="accent6" hlink="hlink" folHlink="folHlink"/>
  <p:sldLayoutIdLst>
    <p:sldLayoutId id="214748367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infocenter.nokia.com/public/7750SR160R4A/index.jsp?topic=%2Fcom.sr.router.config%2Fhtml%2Frib_api.html"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0.png"/><Relationship Id="rId7" Type="http://schemas.openxmlformats.org/officeDocument/2006/relationships/image" Target="../media/image24.tiff"/><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3AE4A4-F521-4B46-BB77-BDFFF6278B02}"/>
              </a:ext>
            </a:extLst>
          </p:cNvPr>
          <p:cNvSpPr>
            <a:spLocks noGrp="1"/>
          </p:cNvSpPr>
          <p:nvPr>
            <p:ph type="body" sz="quarter" idx="11"/>
          </p:nvPr>
        </p:nvSpPr>
        <p:spPr/>
        <p:txBody>
          <a:bodyPr/>
          <a:lstStyle/>
          <a:p>
            <a:r>
              <a:rPr lang="en-IN" dirty="0"/>
              <a:t>Network Service Platform/Network Automation</a:t>
            </a:r>
            <a:endParaRPr lang="en-US" dirty="0"/>
          </a:p>
        </p:txBody>
      </p:sp>
      <p:sp>
        <p:nvSpPr>
          <p:cNvPr id="3" name="Text Placeholder 2">
            <a:extLst>
              <a:ext uri="{FF2B5EF4-FFF2-40B4-BE49-F238E27FC236}">
                <a16:creationId xmlns:a16="http://schemas.microsoft.com/office/drawing/2014/main" id="{A4E748F3-52F3-4227-86AD-9C50826A6263}"/>
              </a:ext>
            </a:extLst>
          </p:cNvPr>
          <p:cNvSpPr>
            <a:spLocks noGrp="1"/>
          </p:cNvSpPr>
          <p:nvPr>
            <p:ph type="body" sz="quarter" idx="12"/>
          </p:nvPr>
        </p:nvSpPr>
        <p:spPr>
          <a:xfrm>
            <a:off x="434502" y="3853542"/>
            <a:ext cx="8291898" cy="783257"/>
          </a:xfrm>
        </p:spPr>
        <p:txBody>
          <a:bodyPr>
            <a:normAutofit/>
          </a:bodyPr>
          <a:lstStyle/>
          <a:p>
            <a:pPr lvl="0">
              <a:lnSpc>
                <a:spcPct val="100000"/>
              </a:lnSpc>
            </a:pPr>
            <a:r>
              <a:rPr lang="en-US" sz="2000" dirty="0">
                <a:solidFill>
                  <a:srgbClr val="001135"/>
                </a:solidFill>
              </a:rPr>
              <a:t>Arun Kumar, Siva Prasad</a:t>
            </a:r>
          </a:p>
          <a:p>
            <a:pPr lvl="0">
              <a:lnSpc>
                <a:spcPct val="100000"/>
              </a:lnSpc>
            </a:pPr>
            <a:r>
              <a:rPr lang="en-US" sz="2000" dirty="0">
                <a:solidFill>
                  <a:srgbClr val="001135"/>
                </a:solidFill>
              </a:rPr>
              <a:t>30-June-2020</a:t>
            </a:r>
          </a:p>
        </p:txBody>
      </p:sp>
    </p:spTree>
    <p:extLst>
      <p:ext uri="{BB962C8B-B14F-4D97-AF65-F5344CB8AC3E}">
        <p14:creationId xmlns:p14="http://schemas.microsoft.com/office/powerpoint/2010/main" val="2950137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18986C-1C2B-3B46-B370-EC3DE43200DA}"/>
              </a:ext>
            </a:extLst>
          </p:cNvPr>
          <p:cNvSpPr>
            <a:spLocks noGrp="1"/>
          </p:cNvSpPr>
          <p:nvPr>
            <p:ph type="body" sz="quarter" idx="10"/>
          </p:nvPr>
        </p:nvSpPr>
        <p:spPr/>
        <p:txBody>
          <a:bodyPr/>
          <a:lstStyle/>
          <a:p>
            <a:r>
              <a:rPr lang="en-US" dirty="0"/>
              <a:t>Why is TMN ?</a:t>
            </a:r>
          </a:p>
        </p:txBody>
      </p:sp>
      <p:sp>
        <p:nvSpPr>
          <p:cNvPr id="7" name="Text Placeholder 6">
            <a:extLst>
              <a:ext uri="{FF2B5EF4-FFF2-40B4-BE49-F238E27FC236}">
                <a16:creationId xmlns:a16="http://schemas.microsoft.com/office/drawing/2014/main" id="{92C8A3D1-5FB7-F540-B392-D6CB38C0D3C9}"/>
              </a:ext>
            </a:extLst>
          </p:cNvPr>
          <p:cNvSpPr>
            <a:spLocks noGrp="1"/>
          </p:cNvSpPr>
          <p:nvPr>
            <p:ph type="body" sz="quarter" idx="11"/>
          </p:nvPr>
        </p:nvSpPr>
        <p:spPr/>
        <p:txBody>
          <a:bodyPr/>
          <a:lstStyle/>
          <a:p>
            <a:r>
              <a:rPr lang="en-US" dirty="0"/>
              <a:t>TMN Model</a:t>
            </a:r>
          </a:p>
        </p:txBody>
      </p:sp>
      <p:sp>
        <p:nvSpPr>
          <p:cNvPr id="11" name="Text Placeholder 10">
            <a:extLst>
              <a:ext uri="{FF2B5EF4-FFF2-40B4-BE49-F238E27FC236}">
                <a16:creationId xmlns:a16="http://schemas.microsoft.com/office/drawing/2014/main" id="{035CAD23-2604-984A-A23E-58775C19B617}"/>
              </a:ext>
            </a:extLst>
          </p:cNvPr>
          <p:cNvSpPr>
            <a:spLocks noGrp="1"/>
          </p:cNvSpPr>
          <p:nvPr>
            <p:ph type="body" sz="quarter" idx="12"/>
          </p:nvPr>
        </p:nvSpPr>
        <p:spPr/>
        <p:txBody>
          <a:bodyPr>
            <a:normAutofit lnSpcReduction="10000"/>
          </a:bodyPr>
          <a:lstStyle/>
          <a:p>
            <a:pPr>
              <a:lnSpc>
                <a:spcPct val="150000"/>
              </a:lnSpc>
            </a:pPr>
            <a:r>
              <a:rPr lang="en-US" sz="1400" dirty="0"/>
              <a:t>A telecom network is comprised of multiple network elements. </a:t>
            </a:r>
          </a:p>
          <a:p>
            <a:pPr>
              <a:lnSpc>
                <a:spcPct val="150000"/>
              </a:lnSpc>
            </a:pPr>
            <a:r>
              <a:rPr lang="en-US" sz="1400" dirty="0"/>
              <a:t>When different vendors came up with their own custom main network elements and management solutions for the elements.</a:t>
            </a:r>
          </a:p>
          <a:p>
            <a:pPr>
              <a:lnSpc>
                <a:spcPct val="150000"/>
              </a:lnSpc>
            </a:pPr>
            <a:r>
              <a:rPr lang="en-US" sz="1400" dirty="0"/>
              <a:t>There was a need to create or identify standard interfaces that would allow a network to be managed consistently across all network element suppliers. </a:t>
            </a:r>
          </a:p>
          <a:p>
            <a:pPr>
              <a:lnSpc>
                <a:spcPct val="150000"/>
              </a:lnSpc>
            </a:pPr>
            <a:r>
              <a:rPr lang="en-US" sz="1400" dirty="0"/>
              <a:t>The TMN was a strategic goal from ITU-T toward defining these standards.</a:t>
            </a:r>
          </a:p>
        </p:txBody>
      </p:sp>
      <p:sp>
        <p:nvSpPr>
          <p:cNvPr id="12" name="Text Placeholder 11">
            <a:extLst>
              <a:ext uri="{FF2B5EF4-FFF2-40B4-BE49-F238E27FC236}">
                <a16:creationId xmlns:a16="http://schemas.microsoft.com/office/drawing/2014/main" id="{695B6DCE-2C53-8444-9B45-9FCEEDEC7FD8}"/>
              </a:ext>
            </a:extLst>
          </p:cNvPr>
          <p:cNvSpPr>
            <a:spLocks noGrp="1"/>
          </p:cNvSpPr>
          <p:nvPr>
            <p:ph type="body" sz="quarter" idx="13"/>
          </p:nvPr>
        </p:nvSpPr>
        <p:spPr>
          <a:xfrm>
            <a:off x="5456229" y="1016786"/>
            <a:ext cx="3165257" cy="511072"/>
          </a:xfrm>
        </p:spPr>
        <p:txBody>
          <a:bodyPr/>
          <a:lstStyle/>
          <a:p>
            <a:r>
              <a:rPr lang="en-US" sz="1400" dirty="0"/>
              <a:t>Detailed relationship of TMN with telecommunication network</a:t>
            </a:r>
          </a:p>
          <a:p>
            <a:endParaRPr lang="en-US" dirty="0"/>
          </a:p>
        </p:txBody>
      </p:sp>
      <p:pic>
        <p:nvPicPr>
          <p:cNvPr id="13" name="Picture 12">
            <a:extLst>
              <a:ext uri="{FF2B5EF4-FFF2-40B4-BE49-F238E27FC236}">
                <a16:creationId xmlns:a16="http://schemas.microsoft.com/office/drawing/2014/main" id="{55A62E13-F244-F64B-BCA8-A3ECFDA5DE43}"/>
              </a:ext>
            </a:extLst>
          </p:cNvPr>
          <p:cNvPicPr>
            <a:picLocks noChangeAspect="1"/>
          </p:cNvPicPr>
          <p:nvPr/>
        </p:nvPicPr>
        <p:blipFill>
          <a:blip r:embed="rId3"/>
          <a:stretch>
            <a:fillRect/>
          </a:stretch>
        </p:blipFill>
        <p:spPr>
          <a:xfrm>
            <a:off x="4896092" y="1527858"/>
            <a:ext cx="3830308" cy="3025242"/>
          </a:xfrm>
          <a:prstGeom prst="rect">
            <a:avLst/>
          </a:prstGeom>
          <a:ln>
            <a:solidFill>
              <a:schemeClr val="accent1"/>
            </a:solidFill>
          </a:ln>
        </p:spPr>
      </p:pic>
    </p:spTree>
    <p:extLst>
      <p:ext uri="{BB962C8B-B14F-4D97-AF65-F5344CB8AC3E}">
        <p14:creationId xmlns:p14="http://schemas.microsoft.com/office/powerpoint/2010/main" val="585456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FF7EFB-F5C9-C747-B882-EFAD356EF18F}"/>
              </a:ext>
            </a:extLst>
          </p:cNvPr>
          <p:cNvSpPr>
            <a:spLocks noGrp="1"/>
          </p:cNvSpPr>
          <p:nvPr>
            <p:ph type="body" sz="quarter" idx="10"/>
          </p:nvPr>
        </p:nvSpPr>
        <p:spPr/>
        <p:txBody>
          <a:bodyPr/>
          <a:lstStyle/>
          <a:p>
            <a:r>
              <a:rPr lang="en-US" dirty="0"/>
              <a:t>TMN interface </a:t>
            </a:r>
          </a:p>
        </p:txBody>
      </p:sp>
      <p:sp>
        <p:nvSpPr>
          <p:cNvPr id="3" name="Text Placeholder 2">
            <a:extLst>
              <a:ext uri="{FF2B5EF4-FFF2-40B4-BE49-F238E27FC236}">
                <a16:creationId xmlns:a16="http://schemas.microsoft.com/office/drawing/2014/main" id="{BEF3BEF8-2DB5-FE40-8AAD-6C84363F37F5}"/>
              </a:ext>
            </a:extLst>
          </p:cNvPr>
          <p:cNvSpPr>
            <a:spLocks noGrp="1"/>
          </p:cNvSpPr>
          <p:nvPr>
            <p:ph type="body" sz="quarter" idx="11"/>
          </p:nvPr>
        </p:nvSpPr>
        <p:spPr/>
        <p:txBody>
          <a:bodyPr/>
          <a:lstStyle/>
          <a:p>
            <a:r>
              <a:rPr lang="en-US" dirty="0"/>
              <a:t>TMN Model</a:t>
            </a:r>
          </a:p>
        </p:txBody>
      </p:sp>
      <p:sp>
        <p:nvSpPr>
          <p:cNvPr id="4" name="Text Placeholder 3">
            <a:extLst>
              <a:ext uri="{FF2B5EF4-FFF2-40B4-BE49-F238E27FC236}">
                <a16:creationId xmlns:a16="http://schemas.microsoft.com/office/drawing/2014/main" id="{B303D18B-3D69-8645-BDC5-2A56968F4040}"/>
              </a:ext>
            </a:extLst>
          </p:cNvPr>
          <p:cNvSpPr>
            <a:spLocks noGrp="1"/>
          </p:cNvSpPr>
          <p:nvPr>
            <p:ph type="body" sz="quarter" idx="12"/>
          </p:nvPr>
        </p:nvSpPr>
        <p:spPr>
          <a:xfrm>
            <a:off x="417600" y="992700"/>
            <a:ext cx="4010400" cy="3560400"/>
          </a:xfrm>
        </p:spPr>
        <p:txBody>
          <a:bodyPr>
            <a:normAutofit/>
          </a:bodyPr>
          <a:lstStyle/>
          <a:p>
            <a:pPr>
              <a:lnSpc>
                <a:spcPct val="150000"/>
              </a:lnSpc>
            </a:pPr>
            <a:r>
              <a:rPr lang="en-US" sz="1000" dirty="0"/>
              <a:t>TMN interface that is comprised of the following elements:</a:t>
            </a:r>
          </a:p>
          <a:p>
            <a:pPr marL="285750" indent="-285750">
              <a:lnSpc>
                <a:spcPct val="150000"/>
              </a:lnSpc>
              <a:buFont typeface="Arial" panose="020B0604020202020204" pitchFamily="34" charset="0"/>
              <a:buChar char="•"/>
            </a:pPr>
            <a:r>
              <a:rPr lang="en-US" sz="1000" dirty="0"/>
              <a:t>Roles and relationships of communicating TMN entities</a:t>
            </a:r>
          </a:p>
          <a:p>
            <a:pPr marL="285750" indent="-285750">
              <a:lnSpc>
                <a:spcPct val="150000"/>
              </a:lnSpc>
              <a:buFont typeface="Arial" panose="020B0604020202020204" pitchFamily="34" charset="0"/>
              <a:buChar char="•"/>
            </a:pPr>
            <a:r>
              <a:rPr lang="en-US" sz="1000" dirty="0"/>
              <a:t>OAM&amp;P requirements (operation, administration, maintenance, and provisioning)				</a:t>
            </a:r>
          </a:p>
          <a:p>
            <a:pPr marL="285750" indent="-285750">
              <a:lnSpc>
                <a:spcPct val="150000"/>
              </a:lnSpc>
              <a:buFont typeface="Arial" panose="020B0604020202020204" pitchFamily="34" charset="0"/>
              <a:buChar char="•"/>
            </a:pPr>
            <a:r>
              <a:rPr lang="en-US" sz="1000" dirty="0"/>
              <a:t>Application and resource information models	</a:t>
            </a:r>
          </a:p>
          <a:p>
            <a:pPr marL="285750" indent="-285750">
              <a:lnSpc>
                <a:spcPct val="150000"/>
              </a:lnSpc>
              <a:buFont typeface="Arial" panose="020B0604020202020204" pitchFamily="34" charset="0"/>
              <a:buChar char="•"/>
            </a:pPr>
            <a:r>
              <a:rPr lang="en-US" sz="1000" dirty="0"/>
              <a:t>Protocols for transport of information</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5582372D-847A-1E45-A66E-5B780BF36BFD}"/>
              </a:ext>
            </a:extLst>
          </p:cNvPr>
          <p:cNvSpPr>
            <a:spLocks noGrp="1"/>
          </p:cNvSpPr>
          <p:nvPr>
            <p:ph type="body" sz="quarter" idx="13"/>
          </p:nvPr>
        </p:nvSpPr>
        <p:spPr>
          <a:xfrm>
            <a:off x="4572000" y="992700"/>
            <a:ext cx="4154400" cy="3560400"/>
          </a:xfrm>
        </p:spPr>
        <p:txBody>
          <a:bodyPr>
            <a:normAutofit fontScale="55000" lnSpcReduction="20000"/>
          </a:bodyPr>
          <a:lstStyle/>
          <a:p>
            <a:pPr>
              <a:lnSpc>
                <a:spcPct val="170000"/>
              </a:lnSpc>
            </a:pPr>
            <a:r>
              <a:rPr lang="en-US" dirty="0"/>
              <a:t>TMN can be said to be a set of architectures that:</a:t>
            </a:r>
          </a:p>
          <a:p>
            <a:pPr marL="285750" indent="-285750">
              <a:lnSpc>
                <a:spcPct val="170000"/>
              </a:lnSpc>
              <a:buFont typeface="Arial" panose="020B0604020202020204" pitchFamily="34" charset="0"/>
              <a:buChar char="•"/>
            </a:pPr>
            <a:r>
              <a:rPr lang="en-US" dirty="0"/>
              <a:t>Define management activities</a:t>
            </a:r>
          </a:p>
          <a:p>
            <a:pPr marL="285750" indent="-285750">
              <a:lnSpc>
                <a:spcPct val="170000"/>
              </a:lnSpc>
              <a:buFont typeface="Arial" panose="020B0604020202020204" pitchFamily="34" charset="0"/>
              <a:buChar char="•"/>
            </a:pPr>
            <a:r>
              <a:rPr lang="en-US" dirty="0"/>
              <a:t>Define tasks associated with the activity</a:t>
            </a:r>
          </a:p>
          <a:p>
            <a:pPr marL="285750" indent="-285750">
              <a:lnSpc>
                <a:spcPct val="170000"/>
              </a:lnSpc>
              <a:buFont typeface="Arial" panose="020B0604020202020204" pitchFamily="34" charset="0"/>
              <a:buChar char="•"/>
            </a:pPr>
            <a:r>
              <a:rPr lang="en-US" dirty="0"/>
              <a:t>Define data communication in the activities</a:t>
            </a:r>
          </a:p>
          <a:p>
            <a:pPr marL="285750" indent="-285750">
              <a:lnSpc>
                <a:spcPct val="170000"/>
              </a:lnSpc>
              <a:buFont typeface="Arial" panose="020B0604020202020204" pitchFamily="34" charset="0"/>
              <a:buChar char="•"/>
            </a:pPr>
            <a:r>
              <a:rPr lang="en-US" dirty="0"/>
              <a:t>Map relation between management entities and associated data, task, and activities				</a:t>
            </a:r>
          </a:p>
          <a:p>
            <a:pPr>
              <a:lnSpc>
                <a:spcPct val="170000"/>
              </a:lnSpc>
            </a:pPr>
            <a:r>
              <a:rPr lang="en-US" dirty="0"/>
              <a:t>A set of models that:</a:t>
            </a:r>
          </a:p>
          <a:p>
            <a:pPr marL="285750" indent="-285750">
              <a:lnSpc>
                <a:spcPct val="170000"/>
              </a:lnSpc>
              <a:buFont typeface="Arial" panose="020B0604020202020204" pitchFamily="34" charset="0"/>
              <a:buChar char="•"/>
            </a:pPr>
            <a:r>
              <a:rPr lang="en-US" dirty="0"/>
              <a:t>Separate technology, network, service, and business</a:t>
            </a:r>
          </a:p>
          <a:p>
            <a:pPr marL="285750" indent="-285750">
              <a:lnSpc>
                <a:spcPct val="170000"/>
              </a:lnSpc>
              <a:buFont typeface="Arial" panose="020B0604020202020204" pitchFamily="34" charset="0"/>
              <a:buChar char="•"/>
            </a:pPr>
            <a:r>
              <a:rPr lang="en-US" dirty="0"/>
              <a:t>Define processes associated with information and management tasks</a:t>
            </a:r>
          </a:p>
          <a:p>
            <a:pPr>
              <a:lnSpc>
                <a:spcPct val="170000"/>
              </a:lnSpc>
            </a:pPr>
            <a:r>
              <a:rPr lang="en-US" dirty="0"/>
              <a:t>A set of protocols that:</a:t>
            </a:r>
          </a:p>
          <a:p>
            <a:pPr marL="285750" indent="-285750">
              <a:lnSpc>
                <a:spcPct val="170000"/>
              </a:lnSpc>
              <a:buFont typeface="Arial" panose="020B0604020202020204" pitchFamily="34" charset="0"/>
              <a:buChar char="•"/>
            </a:pPr>
            <a:r>
              <a:rPr lang="en-US" dirty="0"/>
              <a:t>Define communication between NE and OS</a:t>
            </a:r>
          </a:p>
          <a:p>
            <a:pPr marL="285750" indent="-285750">
              <a:lnSpc>
                <a:spcPct val="170000"/>
              </a:lnSpc>
              <a:buFont typeface="Arial" panose="020B0604020202020204" pitchFamily="34" charset="0"/>
              <a:buChar char="•"/>
            </a:pPr>
            <a:r>
              <a:rPr lang="en-US" dirty="0"/>
              <a:t>Define communication between OS and OS</a:t>
            </a:r>
          </a:p>
        </p:txBody>
      </p:sp>
    </p:spTree>
    <p:extLst>
      <p:ext uri="{BB962C8B-B14F-4D97-AF65-F5344CB8AC3E}">
        <p14:creationId xmlns:p14="http://schemas.microsoft.com/office/powerpoint/2010/main" val="818784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12BF7C-1D13-E742-A878-C7EDE70E9DDE}"/>
              </a:ext>
            </a:extLst>
          </p:cNvPr>
          <p:cNvSpPr>
            <a:spLocks noGrp="1"/>
          </p:cNvSpPr>
          <p:nvPr>
            <p:ph type="body" sz="quarter" idx="10"/>
          </p:nvPr>
        </p:nvSpPr>
        <p:spPr/>
        <p:txBody>
          <a:bodyPr/>
          <a:lstStyle/>
          <a:p>
            <a:r>
              <a:rPr lang="en-US" dirty="0"/>
              <a:t>Logical Architecture - TMN pyramid </a:t>
            </a:r>
          </a:p>
        </p:txBody>
      </p:sp>
      <p:sp>
        <p:nvSpPr>
          <p:cNvPr id="3" name="Text Placeholder 2">
            <a:extLst>
              <a:ext uri="{FF2B5EF4-FFF2-40B4-BE49-F238E27FC236}">
                <a16:creationId xmlns:a16="http://schemas.microsoft.com/office/drawing/2014/main" id="{D282CCA4-35E1-5946-B53D-BB5903435B18}"/>
              </a:ext>
            </a:extLst>
          </p:cNvPr>
          <p:cNvSpPr>
            <a:spLocks noGrp="1"/>
          </p:cNvSpPr>
          <p:nvPr>
            <p:ph type="body" sz="quarter" idx="11"/>
          </p:nvPr>
        </p:nvSpPr>
        <p:spPr/>
        <p:txBody>
          <a:bodyPr/>
          <a:lstStyle/>
          <a:p>
            <a:r>
              <a:rPr lang="en-US" dirty="0"/>
              <a:t>TMN Model</a:t>
            </a:r>
          </a:p>
        </p:txBody>
      </p:sp>
      <p:sp>
        <p:nvSpPr>
          <p:cNvPr id="4" name="Text Placeholder 3">
            <a:extLst>
              <a:ext uri="{FF2B5EF4-FFF2-40B4-BE49-F238E27FC236}">
                <a16:creationId xmlns:a16="http://schemas.microsoft.com/office/drawing/2014/main" id="{D51B79B5-57B5-A143-9638-3B7124395871}"/>
              </a:ext>
            </a:extLst>
          </p:cNvPr>
          <p:cNvSpPr>
            <a:spLocks noGrp="1"/>
          </p:cNvSpPr>
          <p:nvPr>
            <p:ph type="body" sz="quarter" idx="12"/>
          </p:nvPr>
        </p:nvSpPr>
        <p:spPr/>
        <p:txBody>
          <a:bodyPr>
            <a:normAutofit fontScale="92500" lnSpcReduction="20000"/>
          </a:bodyPr>
          <a:lstStyle/>
          <a:p>
            <a:pPr marL="285750" indent="-285750">
              <a:lnSpc>
                <a:spcPct val="150000"/>
              </a:lnSpc>
              <a:buFont typeface="Arial" panose="020B0604020202020204" pitchFamily="34" charset="0"/>
              <a:buChar char="•"/>
            </a:pPr>
            <a:r>
              <a:rPr lang="en-IN" dirty="0"/>
              <a:t>TMN logical architecture splits telecom management functionality into a set of hierarchal layers. </a:t>
            </a:r>
          </a:p>
          <a:p>
            <a:pPr marL="285750" indent="-285750">
              <a:lnSpc>
                <a:spcPct val="150000"/>
              </a:lnSpc>
              <a:buFont typeface="Arial" panose="020B0604020202020204" pitchFamily="34" charset="0"/>
              <a:buChar char="•"/>
            </a:pPr>
            <a:r>
              <a:rPr lang="en-IN" dirty="0"/>
              <a:t>The logical architecture helps to focus on specific aspects of telecom management application development.</a:t>
            </a:r>
          </a:p>
          <a:p>
            <a:pPr marL="285750" indent="-285750">
              <a:lnSpc>
                <a:spcPct val="150000"/>
              </a:lnSpc>
              <a:buFont typeface="Arial" panose="020B0604020202020204" pitchFamily="34" charset="0"/>
              <a:buChar char="•"/>
            </a:pPr>
            <a:r>
              <a:rPr lang="en-IN" dirty="0"/>
              <a:t>The TMN logical architecture forms the basic model which reduces management complexity by splitting management functionality so that specializations can be defined on each of the layers</a:t>
            </a:r>
            <a:endParaRPr lang="en-US" dirty="0"/>
          </a:p>
        </p:txBody>
      </p:sp>
      <p:pic>
        <p:nvPicPr>
          <p:cNvPr id="7" name="Picture 6">
            <a:extLst>
              <a:ext uri="{FF2B5EF4-FFF2-40B4-BE49-F238E27FC236}">
                <a16:creationId xmlns:a16="http://schemas.microsoft.com/office/drawing/2014/main" id="{A8627151-1EA8-FF4C-9485-2E10256CE8A0}"/>
              </a:ext>
            </a:extLst>
          </p:cNvPr>
          <p:cNvPicPr>
            <a:picLocks noChangeAspect="1"/>
          </p:cNvPicPr>
          <p:nvPr/>
        </p:nvPicPr>
        <p:blipFill>
          <a:blip r:embed="rId3"/>
          <a:stretch>
            <a:fillRect/>
          </a:stretch>
        </p:blipFill>
        <p:spPr>
          <a:xfrm>
            <a:off x="4428000" y="0"/>
            <a:ext cx="4864849" cy="4939200"/>
          </a:xfrm>
          <a:prstGeom prst="rect">
            <a:avLst/>
          </a:prstGeom>
        </p:spPr>
      </p:pic>
    </p:spTree>
    <p:extLst>
      <p:ext uri="{BB962C8B-B14F-4D97-AF65-F5344CB8AC3E}">
        <p14:creationId xmlns:p14="http://schemas.microsoft.com/office/powerpoint/2010/main" val="3171029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BBCDEC-D041-422F-86BB-3426141A4DC8}"/>
              </a:ext>
            </a:extLst>
          </p:cNvPr>
          <p:cNvSpPr>
            <a:spLocks noGrp="1"/>
          </p:cNvSpPr>
          <p:nvPr>
            <p:ph type="body" sz="quarter" idx="11"/>
          </p:nvPr>
        </p:nvSpPr>
        <p:spPr/>
        <p:txBody>
          <a:bodyPr/>
          <a:lstStyle/>
          <a:p>
            <a:pPr fontAlgn="base"/>
            <a:r>
              <a:rPr lang="en-IN" b="1" dirty="0"/>
              <a:t>ITU-T FCAPS</a:t>
            </a:r>
          </a:p>
          <a:p>
            <a:endParaRPr lang="en-US" dirty="0"/>
          </a:p>
          <a:p>
            <a:endParaRPr lang="en-IN" dirty="0"/>
          </a:p>
        </p:txBody>
      </p:sp>
      <p:sp>
        <p:nvSpPr>
          <p:cNvPr id="7" name="Text Placeholder 6">
            <a:extLst>
              <a:ext uri="{FF2B5EF4-FFF2-40B4-BE49-F238E27FC236}">
                <a16:creationId xmlns:a16="http://schemas.microsoft.com/office/drawing/2014/main" id="{139FEE38-0E39-3042-848E-B3BF7412B739}"/>
              </a:ext>
            </a:extLst>
          </p:cNvPr>
          <p:cNvSpPr>
            <a:spLocks noGrp="1"/>
          </p:cNvSpPr>
          <p:nvPr>
            <p:ph type="body" sz="quarter" idx="12"/>
          </p:nvPr>
        </p:nvSpPr>
        <p:spPr>
          <a:xfrm>
            <a:off x="417600" y="805543"/>
            <a:ext cx="4010400" cy="3834857"/>
          </a:xfrm>
        </p:spPr>
        <p:txBody>
          <a:bodyPr>
            <a:normAutofit fontScale="62500" lnSpcReduction="20000"/>
          </a:bodyPr>
          <a:lstStyle/>
          <a:p>
            <a:pPr marL="285750" indent="-285750">
              <a:lnSpc>
                <a:spcPct val="170000"/>
              </a:lnSpc>
              <a:buFont typeface="Arial" panose="020B0604020202020204" pitchFamily="34" charset="0"/>
              <a:buChar char="•"/>
            </a:pPr>
            <a:r>
              <a:rPr lang="en-US" dirty="0"/>
              <a:t>The information in telecom management is classified into functional areas using FCAPS</a:t>
            </a:r>
          </a:p>
          <a:p>
            <a:pPr marL="285750" indent="-285750">
              <a:lnSpc>
                <a:spcPct val="170000"/>
              </a:lnSpc>
              <a:buFont typeface="Arial" panose="020B0604020202020204" pitchFamily="34" charset="0"/>
              <a:buChar char="•"/>
            </a:pPr>
            <a:r>
              <a:rPr lang="en-US" dirty="0"/>
              <a:t>It was introduced for telecom network management by ITU-T in recommendation M.3400.</a:t>
            </a:r>
          </a:p>
          <a:p>
            <a:pPr marL="285750" indent="-285750">
              <a:lnSpc>
                <a:spcPct val="170000"/>
              </a:lnSpc>
              <a:buFont typeface="Arial" panose="020B0604020202020204" pitchFamily="34" charset="0"/>
              <a:buChar char="•"/>
            </a:pPr>
            <a:r>
              <a:rPr lang="en-US" dirty="0"/>
              <a:t>All element management systems are expected to provide the FCAPS function or a subset of the same. </a:t>
            </a:r>
          </a:p>
          <a:p>
            <a:pPr marL="285750" indent="-285750">
              <a:lnSpc>
                <a:spcPct val="170000"/>
              </a:lnSpc>
              <a:buFont typeface="Arial" panose="020B0604020202020204" pitchFamily="34" charset="0"/>
              <a:buChar char="•"/>
            </a:pPr>
            <a:r>
              <a:rPr lang="en-US" dirty="0"/>
              <a:t>At higher levels like business, service, and network layer, derivatives of basic FCAPS functionality can be implemented (</a:t>
            </a:r>
            <a:r>
              <a:rPr lang="en-US" dirty="0" err="1"/>
              <a:t>e.g</a:t>
            </a:r>
            <a:r>
              <a:rPr lang="en-US" dirty="0"/>
              <a:t>)</a:t>
            </a:r>
          </a:p>
          <a:p>
            <a:pPr marL="516150" lvl="1" indent="-285750">
              <a:lnSpc>
                <a:spcPct val="170000"/>
              </a:lnSpc>
              <a:buFont typeface="Arial" panose="020B0604020202020204" pitchFamily="34" charset="0"/>
              <a:buChar char="•"/>
            </a:pPr>
            <a:r>
              <a:rPr lang="en-US" dirty="0"/>
              <a:t>complex event processing engine that triggers mail on business risks when network elements carrying major traffic goes down or</a:t>
            </a:r>
          </a:p>
          <a:p>
            <a:pPr marL="516150" lvl="1" indent="-285750">
              <a:lnSpc>
                <a:spcPct val="170000"/>
              </a:lnSpc>
              <a:buFont typeface="Arial" panose="020B0604020202020204" pitchFamily="34" charset="0"/>
              <a:buChar char="•"/>
            </a:pPr>
            <a:r>
              <a:rPr lang="en-US" dirty="0"/>
              <a:t> a service request is sent to the nearest technician or </a:t>
            </a:r>
          </a:p>
          <a:p>
            <a:pPr marL="516150" lvl="1" indent="-285750">
              <a:lnSpc>
                <a:spcPct val="170000"/>
              </a:lnSpc>
              <a:buFont typeface="Arial" panose="020B0604020202020204" pitchFamily="34" charset="0"/>
              <a:buChar char="•"/>
            </a:pPr>
            <a:r>
              <a:rPr lang="en-US" dirty="0"/>
              <a:t>set of commands to the network elements to replace load or restart.</a:t>
            </a:r>
          </a:p>
        </p:txBody>
      </p:sp>
      <p:sp>
        <p:nvSpPr>
          <p:cNvPr id="5" name="Text Placeholder 4">
            <a:extLst>
              <a:ext uri="{FF2B5EF4-FFF2-40B4-BE49-F238E27FC236}">
                <a16:creationId xmlns:a16="http://schemas.microsoft.com/office/drawing/2014/main" id="{DFFCD735-094A-4D13-A2A4-5002B74DAF7A}"/>
              </a:ext>
            </a:extLst>
          </p:cNvPr>
          <p:cNvSpPr>
            <a:spLocks noGrp="1"/>
          </p:cNvSpPr>
          <p:nvPr>
            <p:ph type="body" sz="quarter" idx="13"/>
          </p:nvPr>
        </p:nvSpPr>
        <p:spPr>
          <a:xfrm>
            <a:off x="4716000" y="1080000"/>
            <a:ext cx="4010400" cy="3251008"/>
          </a:xfrm>
        </p:spPr>
        <p:txBody>
          <a:bodyPr/>
          <a:lstStyle/>
          <a:p>
            <a:endParaRPr lang="en-IN"/>
          </a:p>
        </p:txBody>
      </p:sp>
      <p:pic>
        <p:nvPicPr>
          <p:cNvPr id="9" name="Picture 8">
            <a:extLst>
              <a:ext uri="{FF2B5EF4-FFF2-40B4-BE49-F238E27FC236}">
                <a16:creationId xmlns:a16="http://schemas.microsoft.com/office/drawing/2014/main" id="{53AD8151-D9EA-AA47-AB09-5E2EBADE6B01}"/>
              </a:ext>
            </a:extLst>
          </p:cNvPr>
          <p:cNvPicPr>
            <a:picLocks noChangeAspect="1"/>
          </p:cNvPicPr>
          <p:nvPr/>
        </p:nvPicPr>
        <p:blipFill>
          <a:blip r:embed="rId3"/>
          <a:stretch>
            <a:fillRect/>
          </a:stretch>
        </p:blipFill>
        <p:spPr>
          <a:xfrm>
            <a:off x="4464617" y="680504"/>
            <a:ext cx="4679383" cy="3560400"/>
          </a:xfrm>
          <a:prstGeom prst="rect">
            <a:avLst/>
          </a:prstGeom>
        </p:spPr>
      </p:pic>
    </p:spTree>
    <p:extLst>
      <p:ext uri="{BB962C8B-B14F-4D97-AF65-F5344CB8AC3E}">
        <p14:creationId xmlns:p14="http://schemas.microsoft.com/office/powerpoint/2010/main" val="2393313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26A2D7-9314-8A4E-99CA-F2FE33808909}"/>
              </a:ext>
            </a:extLst>
          </p:cNvPr>
          <p:cNvSpPr>
            <a:spLocks noGrp="1"/>
          </p:cNvSpPr>
          <p:nvPr>
            <p:ph type="body" sz="quarter" idx="12"/>
          </p:nvPr>
        </p:nvSpPr>
        <p:spPr/>
        <p:txBody>
          <a:bodyPr/>
          <a:lstStyle/>
          <a:p>
            <a:r>
              <a:rPr lang="en-US" dirty="0"/>
              <a:t>Network Management Functions</a:t>
            </a:r>
          </a:p>
        </p:txBody>
      </p:sp>
      <p:sp>
        <p:nvSpPr>
          <p:cNvPr id="5" name="Text Placeholder 4">
            <a:extLst>
              <a:ext uri="{FF2B5EF4-FFF2-40B4-BE49-F238E27FC236}">
                <a16:creationId xmlns:a16="http://schemas.microsoft.com/office/drawing/2014/main" id="{3881A574-19F6-9848-9640-FFF94BCC1124}"/>
              </a:ext>
            </a:extLst>
          </p:cNvPr>
          <p:cNvSpPr>
            <a:spLocks noGrp="1"/>
          </p:cNvSpPr>
          <p:nvPr>
            <p:ph type="body" sz="quarter" idx="13"/>
          </p:nvPr>
        </p:nvSpPr>
        <p:spPr>
          <a:xfrm>
            <a:off x="417600" y="740229"/>
            <a:ext cx="8308800" cy="3900171"/>
          </a:xfrm>
        </p:spPr>
        <p:txBody>
          <a:bodyPr/>
          <a:lstStyle/>
          <a:p>
            <a:pPr marL="285750" indent="-285750">
              <a:lnSpc>
                <a:spcPct val="150000"/>
              </a:lnSpc>
              <a:buFont typeface="Arial" panose="020B0604020202020204" pitchFamily="34" charset="0"/>
              <a:buChar char="•"/>
            </a:pPr>
            <a:r>
              <a:rPr lang="en-US" dirty="0"/>
              <a:t>Network/service provisioning				</a:t>
            </a:r>
          </a:p>
          <a:p>
            <a:pPr marL="285750" indent="-285750">
              <a:lnSpc>
                <a:spcPct val="150000"/>
              </a:lnSpc>
              <a:buFont typeface="Arial" panose="020B0604020202020204" pitchFamily="34" charset="0"/>
              <a:buChar char="•"/>
            </a:pPr>
            <a:r>
              <a:rPr lang="en-US" dirty="0"/>
              <a:t>Network/service development and planning				</a:t>
            </a:r>
          </a:p>
          <a:p>
            <a:pPr marL="285750" indent="-285750">
              <a:lnSpc>
                <a:spcPct val="150000"/>
              </a:lnSpc>
              <a:buFont typeface="Arial" panose="020B0604020202020204" pitchFamily="34" charset="0"/>
              <a:buChar char="•"/>
            </a:pPr>
            <a:r>
              <a:rPr lang="en-US" dirty="0"/>
              <a:t>Inventory management				</a:t>
            </a:r>
          </a:p>
          <a:p>
            <a:pPr marL="285750" indent="-285750">
              <a:lnSpc>
                <a:spcPct val="150000"/>
              </a:lnSpc>
              <a:buFont typeface="Arial" panose="020B0604020202020204" pitchFamily="34" charset="0"/>
              <a:buChar char="•"/>
            </a:pPr>
            <a:r>
              <a:rPr lang="en-US" dirty="0"/>
              <a:t>Integrated Multivendor environment				</a:t>
            </a:r>
          </a:p>
          <a:p>
            <a:pPr marL="285750" indent="-285750">
              <a:lnSpc>
                <a:spcPct val="150000"/>
              </a:lnSpc>
              <a:buFont typeface="Arial" panose="020B0604020202020204" pitchFamily="34" charset="0"/>
              <a:buChar char="•"/>
            </a:pPr>
            <a:r>
              <a:rPr lang="en-US" dirty="0"/>
              <a:t>Service assurance				</a:t>
            </a:r>
          </a:p>
          <a:p>
            <a:pPr marL="285750" indent="-285750">
              <a:lnSpc>
                <a:spcPct val="150000"/>
              </a:lnSpc>
              <a:buFont typeface="Arial" panose="020B0604020202020204" pitchFamily="34" charset="0"/>
              <a:buChar char="•"/>
            </a:pPr>
            <a:r>
              <a:rPr lang="en-US" dirty="0"/>
              <a:t>Network operations support				</a:t>
            </a:r>
          </a:p>
          <a:p>
            <a:pPr marL="285750" indent="-285750">
              <a:lnSpc>
                <a:spcPct val="150000"/>
              </a:lnSpc>
              <a:buFont typeface="Arial" panose="020B0604020202020204" pitchFamily="34" charset="0"/>
              <a:buChar char="•"/>
            </a:pPr>
            <a:r>
              <a:rPr lang="en-US" dirty="0"/>
              <a:t>Network/service monitoring and control</a:t>
            </a:r>
          </a:p>
        </p:txBody>
      </p:sp>
    </p:spTree>
    <p:extLst>
      <p:ext uri="{BB962C8B-B14F-4D97-AF65-F5344CB8AC3E}">
        <p14:creationId xmlns:p14="http://schemas.microsoft.com/office/powerpoint/2010/main" val="2705691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25F2AD-C741-7246-9767-1368AE3F6413}"/>
              </a:ext>
            </a:extLst>
          </p:cNvPr>
          <p:cNvPicPr>
            <a:picLocks noChangeAspect="1"/>
          </p:cNvPicPr>
          <p:nvPr/>
        </p:nvPicPr>
        <p:blipFill>
          <a:blip r:embed="rId3"/>
          <a:stretch>
            <a:fillRect/>
          </a:stretch>
        </p:blipFill>
        <p:spPr>
          <a:xfrm>
            <a:off x="2532678" y="206828"/>
            <a:ext cx="4078644" cy="4392386"/>
          </a:xfrm>
          <a:prstGeom prst="rect">
            <a:avLst/>
          </a:prstGeom>
        </p:spPr>
      </p:pic>
    </p:spTree>
    <p:extLst>
      <p:ext uri="{BB962C8B-B14F-4D97-AF65-F5344CB8AC3E}">
        <p14:creationId xmlns:p14="http://schemas.microsoft.com/office/powerpoint/2010/main" val="1263620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796C1D7-90CA-4407-A9D9-DB78BC07C924}"/>
              </a:ext>
            </a:extLst>
          </p:cNvPr>
          <p:cNvSpPr>
            <a:spLocks noGrp="1"/>
          </p:cNvSpPr>
          <p:nvPr>
            <p:ph type="body" sz="quarter" idx="12"/>
          </p:nvPr>
        </p:nvSpPr>
        <p:spPr/>
        <p:txBody>
          <a:bodyPr/>
          <a:lstStyle/>
          <a:p>
            <a:r>
              <a:rPr lang="en-US" dirty="0"/>
              <a:t>Management Protocols</a:t>
            </a:r>
            <a:endParaRPr lang="en-IN" dirty="0"/>
          </a:p>
        </p:txBody>
      </p:sp>
      <p:sp>
        <p:nvSpPr>
          <p:cNvPr id="5" name="Text Placeholder 4">
            <a:extLst>
              <a:ext uri="{FF2B5EF4-FFF2-40B4-BE49-F238E27FC236}">
                <a16:creationId xmlns:a16="http://schemas.microsoft.com/office/drawing/2014/main" id="{5D6AD72E-D7AD-45E4-B4C7-55842588D13F}"/>
              </a:ext>
            </a:extLst>
          </p:cNvPr>
          <p:cNvSpPr>
            <a:spLocks noGrp="1"/>
          </p:cNvSpPr>
          <p:nvPr>
            <p:ph type="body" sz="quarter" idx="13"/>
          </p:nvPr>
        </p:nvSpPr>
        <p:spPr>
          <a:xfrm>
            <a:off x="417600" y="870857"/>
            <a:ext cx="8308800" cy="3769543"/>
          </a:xfrm>
        </p:spPr>
        <p:txBody>
          <a:bodyPr/>
          <a:lstStyle/>
          <a:p>
            <a:pPr marL="285750" indent="-285750">
              <a:lnSpc>
                <a:spcPct val="150000"/>
              </a:lnSpc>
              <a:buFont typeface="Arial" panose="020B0604020202020204" pitchFamily="34" charset="0"/>
              <a:buChar char="•"/>
            </a:pPr>
            <a:r>
              <a:rPr lang="en-US" dirty="0"/>
              <a:t>Process or standard to manage a network of devices. </a:t>
            </a:r>
          </a:p>
          <a:p>
            <a:pPr marL="285750" indent="-285750">
              <a:lnSpc>
                <a:spcPct val="150000"/>
              </a:lnSpc>
              <a:buFont typeface="Arial" panose="020B0604020202020204" pitchFamily="34" charset="0"/>
              <a:buChar char="•"/>
            </a:pPr>
            <a:r>
              <a:rPr lang="en-US" dirty="0"/>
              <a:t>Raising an alarm, monitoring an ethernet interface, deploying a service, collecting some counters </a:t>
            </a:r>
            <a:r>
              <a:rPr lang="en-US" dirty="0" err="1"/>
              <a:t>etc</a:t>
            </a:r>
            <a:r>
              <a:rPr lang="en-US" dirty="0"/>
              <a:t> all are management functions</a:t>
            </a:r>
          </a:p>
          <a:p>
            <a:endParaRPr lang="en-IN" dirty="0"/>
          </a:p>
        </p:txBody>
      </p:sp>
    </p:spTree>
    <p:extLst>
      <p:ext uri="{BB962C8B-B14F-4D97-AF65-F5344CB8AC3E}">
        <p14:creationId xmlns:p14="http://schemas.microsoft.com/office/powerpoint/2010/main" val="2449928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7716AEE-F0C1-4F13-B848-E9AB913DF6EE}"/>
              </a:ext>
            </a:extLst>
          </p:cNvPr>
          <p:cNvSpPr>
            <a:spLocks noGrp="1"/>
          </p:cNvSpPr>
          <p:nvPr>
            <p:ph type="body" sz="quarter" idx="12"/>
          </p:nvPr>
        </p:nvSpPr>
        <p:spPr/>
        <p:txBody>
          <a:bodyPr/>
          <a:lstStyle/>
          <a:p>
            <a:r>
              <a:rPr lang="en-US" dirty="0"/>
              <a:t>Different Management Protocols</a:t>
            </a:r>
            <a:endParaRPr lang="en-IN" dirty="0"/>
          </a:p>
          <a:p>
            <a:endParaRPr lang="en-IN" dirty="0"/>
          </a:p>
        </p:txBody>
      </p:sp>
      <p:sp>
        <p:nvSpPr>
          <p:cNvPr id="6" name="Text Placeholder 5">
            <a:extLst>
              <a:ext uri="{FF2B5EF4-FFF2-40B4-BE49-F238E27FC236}">
                <a16:creationId xmlns:a16="http://schemas.microsoft.com/office/drawing/2014/main" id="{BAA1151B-9A15-46D9-B703-1233F7F18557}"/>
              </a:ext>
            </a:extLst>
          </p:cNvPr>
          <p:cNvSpPr>
            <a:spLocks noGrp="1"/>
          </p:cNvSpPr>
          <p:nvPr>
            <p:ph type="body" sz="quarter" idx="13"/>
          </p:nvPr>
        </p:nvSpPr>
        <p:spPr>
          <a:xfrm>
            <a:off x="417600" y="740229"/>
            <a:ext cx="8308800" cy="3900171"/>
          </a:xfrm>
        </p:spPr>
        <p:txBody>
          <a:bodyPr/>
          <a:lstStyle/>
          <a:p>
            <a:pPr marL="285750" indent="-285750">
              <a:lnSpc>
                <a:spcPct val="150000"/>
              </a:lnSpc>
              <a:buFont typeface="Arial" panose="020B0604020202020204" pitchFamily="34" charset="0"/>
              <a:buChar char="•"/>
            </a:pPr>
            <a:r>
              <a:rPr lang="en-IN" dirty="0"/>
              <a:t>CLI</a:t>
            </a:r>
          </a:p>
          <a:p>
            <a:pPr marL="285750" indent="-285750">
              <a:lnSpc>
                <a:spcPct val="150000"/>
              </a:lnSpc>
              <a:buFont typeface="Arial" panose="020B0604020202020204" pitchFamily="34" charset="0"/>
              <a:buChar char="•"/>
            </a:pPr>
            <a:r>
              <a:rPr lang="en-IN" dirty="0"/>
              <a:t>Transaction Language 1 (TL1) </a:t>
            </a:r>
          </a:p>
          <a:p>
            <a:pPr marL="285750" indent="-285750">
              <a:lnSpc>
                <a:spcPct val="150000"/>
              </a:lnSpc>
              <a:buFont typeface="Arial" panose="020B0604020202020204" pitchFamily="34" charset="0"/>
              <a:buChar char="•"/>
            </a:pPr>
            <a:r>
              <a:rPr lang="en-IN" dirty="0"/>
              <a:t>SNMP(v1, v2 and v3)</a:t>
            </a:r>
          </a:p>
          <a:p>
            <a:pPr marL="285750" indent="-285750">
              <a:lnSpc>
                <a:spcPct val="150000"/>
              </a:lnSpc>
              <a:buFont typeface="Arial" panose="020B0604020202020204" pitchFamily="34" charset="0"/>
              <a:buChar char="•"/>
            </a:pPr>
            <a:r>
              <a:rPr lang="en-IN" dirty="0"/>
              <a:t>Model Driven Oriented</a:t>
            </a:r>
          </a:p>
          <a:p>
            <a:pPr marL="516150" lvl="1" indent="-285750">
              <a:lnSpc>
                <a:spcPct val="150000"/>
              </a:lnSpc>
              <a:buFont typeface="Arial" panose="020B0604020202020204" pitchFamily="34" charset="0"/>
              <a:buChar char="•"/>
            </a:pPr>
            <a:r>
              <a:rPr lang="en-IN" dirty="0" err="1"/>
              <a:t>Netconf</a:t>
            </a:r>
            <a:endParaRPr lang="en-IN" dirty="0"/>
          </a:p>
          <a:p>
            <a:pPr marL="516150" lvl="1" indent="-285750">
              <a:lnSpc>
                <a:spcPct val="150000"/>
              </a:lnSpc>
              <a:buFont typeface="Arial" panose="020B0604020202020204" pitchFamily="34" charset="0"/>
              <a:buChar char="•"/>
            </a:pPr>
            <a:r>
              <a:rPr lang="en-IN" dirty="0" err="1"/>
              <a:t>Restconf</a:t>
            </a:r>
            <a:endParaRPr lang="en-IN" dirty="0"/>
          </a:p>
          <a:p>
            <a:pPr marL="516150" lvl="1" indent="-285750">
              <a:lnSpc>
                <a:spcPct val="150000"/>
              </a:lnSpc>
              <a:buFont typeface="Arial" panose="020B0604020202020204" pitchFamily="34" charset="0"/>
              <a:buChar char="•"/>
            </a:pPr>
            <a:r>
              <a:rPr lang="en-IN" dirty="0" err="1"/>
              <a:t>gRPC</a:t>
            </a:r>
            <a:r>
              <a:rPr lang="en-IN" dirty="0"/>
              <a:t> (</a:t>
            </a:r>
            <a:r>
              <a:rPr lang="en-IN" dirty="0" err="1"/>
              <a:t>gNMI</a:t>
            </a:r>
            <a:r>
              <a:rPr lang="en-IN" dirty="0"/>
              <a:t>)</a:t>
            </a:r>
          </a:p>
          <a:p>
            <a:endParaRPr lang="en-IN" dirty="0"/>
          </a:p>
        </p:txBody>
      </p:sp>
    </p:spTree>
    <p:extLst>
      <p:ext uri="{BB962C8B-B14F-4D97-AF65-F5344CB8AC3E}">
        <p14:creationId xmlns:p14="http://schemas.microsoft.com/office/powerpoint/2010/main" val="685572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135388C-B00E-42CB-AEFB-A133F4A9F0E8}"/>
              </a:ext>
            </a:extLst>
          </p:cNvPr>
          <p:cNvSpPr>
            <a:spLocks noGrp="1"/>
          </p:cNvSpPr>
          <p:nvPr>
            <p:ph type="body" sz="quarter" idx="12"/>
          </p:nvPr>
        </p:nvSpPr>
        <p:spPr/>
        <p:txBody>
          <a:bodyPr/>
          <a:lstStyle/>
          <a:p>
            <a:r>
              <a:rPr lang="en-US" dirty="0"/>
              <a:t>CLI</a:t>
            </a:r>
            <a:endParaRPr lang="en-IN" dirty="0"/>
          </a:p>
        </p:txBody>
      </p:sp>
      <p:sp>
        <p:nvSpPr>
          <p:cNvPr id="8" name="Text Placeholder 7">
            <a:extLst>
              <a:ext uri="{FF2B5EF4-FFF2-40B4-BE49-F238E27FC236}">
                <a16:creationId xmlns:a16="http://schemas.microsoft.com/office/drawing/2014/main" id="{F8A8734B-E69F-4D6C-A764-611536E25D40}"/>
              </a:ext>
            </a:extLst>
          </p:cNvPr>
          <p:cNvSpPr>
            <a:spLocks noGrp="1"/>
          </p:cNvSpPr>
          <p:nvPr>
            <p:ph type="body" sz="quarter" idx="13"/>
          </p:nvPr>
        </p:nvSpPr>
        <p:spPr>
          <a:xfrm>
            <a:off x="417600" y="859971"/>
            <a:ext cx="8308800" cy="3780429"/>
          </a:xfrm>
        </p:spPr>
        <p:txBody>
          <a:bodyPr/>
          <a:lstStyle/>
          <a:p>
            <a:pPr marL="285750" indent="-285750">
              <a:lnSpc>
                <a:spcPct val="150000"/>
              </a:lnSpc>
              <a:buFont typeface="Arial" panose="020B0604020202020204" pitchFamily="34" charset="0"/>
              <a:buChar char="•"/>
            </a:pPr>
            <a:r>
              <a:rPr lang="en-US" dirty="0"/>
              <a:t>Login to the Node cli, bring up a port ^</a:t>
            </a:r>
          </a:p>
          <a:p>
            <a:pPr marL="285750" indent="-285750">
              <a:lnSpc>
                <a:spcPct val="150000"/>
              </a:lnSpc>
              <a:buFont typeface="Arial" panose="020B0604020202020204" pitchFamily="34" charset="0"/>
              <a:buChar char="•"/>
            </a:pPr>
            <a:r>
              <a:rPr lang="en-US" dirty="0"/>
              <a:t>Configure a Service</a:t>
            </a:r>
          </a:p>
          <a:p>
            <a:pPr marL="285750" indent="-285750">
              <a:lnSpc>
                <a:spcPct val="150000"/>
              </a:lnSpc>
              <a:buFont typeface="Arial" panose="020B0604020202020204" pitchFamily="34" charset="0"/>
              <a:buChar char="•"/>
            </a:pPr>
            <a:r>
              <a:rPr lang="en-US" dirty="0"/>
              <a:t>Working directly on the Node</a:t>
            </a:r>
          </a:p>
          <a:p>
            <a:pPr marL="285750" indent="-285750">
              <a:lnSpc>
                <a:spcPct val="150000"/>
              </a:lnSpc>
              <a:buFont typeface="Arial" panose="020B0604020202020204" pitchFamily="34" charset="0"/>
              <a:buChar char="•"/>
            </a:pPr>
            <a:r>
              <a:rPr lang="en-US" dirty="0"/>
              <a:t>Complexity increases if number of nodes increases in the network</a:t>
            </a:r>
          </a:p>
          <a:p>
            <a:endParaRPr lang="en-IN" dirty="0"/>
          </a:p>
        </p:txBody>
      </p:sp>
    </p:spTree>
    <p:extLst>
      <p:ext uri="{BB962C8B-B14F-4D97-AF65-F5344CB8AC3E}">
        <p14:creationId xmlns:p14="http://schemas.microsoft.com/office/powerpoint/2010/main" val="393040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66BAC32-BEE5-4B01-AADC-6B4DD9BEE7B2}"/>
              </a:ext>
            </a:extLst>
          </p:cNvPr>
          <p:cNvSpPr>
            <a:spLocks noGrp="1"/>
          </p:cNvSpPr>
          <p:nvPr>
            <p:ph type="body" sz="quarter" idx="12"/>
          </p:nvPr>
        </p:nvSpPr>
        <p:spPr/>
        <p:txBody>
          <a:bodyPr/>
          <a:lstStyle/>
          <a:p>
            <a:r>
              <a:rPr lang="en-US" dirty="0"/>
              <a:t>TL1</a:t>
            </a:r>
            <a:endParaRPr lang="en-IN" dirty="0"/>
          </a:p>
        </p:txBody>
      </p:sp>
      <p:sp>
        <p:nvSpPr>
          <p:cNvPr id="9" name="Text Placeholder 8">
            <a:extLst>
              <a:ext uri="{FF2B5EF4-FFF2-40B4-BE49-F238E27FC236}">
                <a16:creationId xmlns:a16="http://schemas.microsoft.com/office/drawing/2014/main" id="{43F9D6A5-BAE6-4CBD-BC3D-31EC3A02C09C}"/>
              </a:ext>
            </a:extLst>
          </p:cNvPr>
          <p:cNvSpPr>
            <a:spLocks noGrp="1"/>
          </p:cNvSpPr>
          <p:nvPr>
            <p:ph type="body" sz="quarter" idx="13"/>
          </p:nvPr>
        </p:nvSpPr>
        <p:spPr>
          <a:xfrm>
            <a:off x="417600" y="751114"/>
            <a:ext cx="8308800" cy="3889286"/>
          </a:xfrm>
        </p:spPr>
        <p:txBody>
          <a:bodyPr/>
          <a:lstStyle/>
          <a:p>
            <a:pPr marL="285750" indent="-285750">
              <a:lnSpc>
                <a:spcPct val="150000"/>
              </a:lnSpc>
              <a:buFont typeface="Arial" panose="020B0604020202020204" pitchFamily="34" charset="0"/>
              <a:buChar char="•"/>
            </a:pPr>
            <a:r>
              <a:rPr lang="en-US" dirty="0"/>
              <a:t>Transaction Language 1</a:t>
            </a:r>
          </a:p>
          <a:p>
            <a:pPr marL="285750" indent="-285750">
              <a:lnSpc>
                <a:spcPct val="150000"/>
              </a:lnSpc>
              <a:buFont typeface="Arial" panose="020B0604020202020204" pitchFamily="34" charset="0"/>
              <a:buChar char="•"/>
            </a:pPr>
            <a:r>
              <a:rPr lang="en-US" dirty="0"/>
              <a:t>Ascii oriented, </a:t>
            </a:r>
            <a:r>
              <a:rPr lang="en-IN" dirty="0"/>
              <a:t>string-based and human-readable.</a:t>
            </a:r>
            <a:endParaRPr lang="en-US" dirty="0"/>
          </a:p>
          <a:p>
            <a:pPr marL="285750" indent="-285750">
              <a:lnSpc>
                <a:spcPct val="150000"/>
              </a:lnSpc>
              <a:buFont typeface="Arial" panose="020B0604020202020204" pitchFamily="34" charset="0"/>
              <a:buChar char="•"/>
            </a:pPr>
            <a:r>
              <a:rPr lang="en-US" dirty="0"/>
              <a:t>Was widely used in telecommunication networks ex: SONET</a:t>
            </a:r>
          </a:p>
          <a:p>
            <a:pPr marL="285750" indent="-285750">
              <a:lnSpc>
                <a:spcPct val="150000"/>
              </a:lnSpc>
              <a:buFont typeface="Arial" panose="020B0604020202020204" pitchFamily="34" charset="0"/>
              <a:buChar char="•"/>
            </a:pPr>
            <a:r>
              <a:rPr lang="en-US" dirty="0"/>
              <a:t>4 types of messages- Input Command, Ack, Output Response, Autonomous</a:t>
            </a:r>
          </a:p>
          <a:p>
            <a:pPr marL="285750" indent="-285750">
              <a:lnSpc>
                <a:spcPct val="150000"/>
              </a:lnSpc>
              <a:buFont typeface="Arial" panose="020B0604020202020204" pitchFamily="34" charset="0"/>
              <a:buChar char="•"/>
            </a:pPr>
            <a:r>
              <a:rPr lang="en-IN" i="1" dirty="0"/>
              <a:t>Commands - ACT-USER</a:t>
            </a:r>
            <a:r>
              <a:rPr lang="en-IN" dirty="0"/>
              <a:t> </a:t>
            </a:r>
            <a:r>
              <a:rPr lang="en-IN" i="1" dirty="0"/>
              <a:t>SET-ATTR-ENV SET-ATTR-CONT</a:t>
            </a:r>
            <a:r>
              <a:rPr lang="en-IN" dirty="0"/>
              <a:t> </a:t>
            </a:r>
            <a:r>
              <a:rPr lang="en-IN" i="1" dirty="0"/>
              <a:t>SET-ATTR</a:t>
            </a:r>
            <a:r>
              <a:rPr lang="en-IN" dirty="0"/>
              <a:t> </a:t>
            </a:r>
            <a:r>
              <a:rPr lang="en-IN" i="1" dirty="0"/>
              <a:t>RTRV-ATTR-ENV</a:t>
            </a:r>
            <a:endParaRPr lang="en-IN" dirty="0"/>
          </a:p>
        </p:txBody>
      </p:sp>
    </p:spTree>
    <p:extLst>
      <p:ext uri="{BB962C8B-B14F-4D97-AF65-F5344CB8AC3E}">
        <p14:creationId xmlns:p14="http://schemas.microsoft.com/office/powerpoint/2010/main" val="1175697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98FE022-6049-C440-90D6-C7E78B194BB4}"/>
              </a:ext>
            </a:extLst>
          </p:cNvPr>
          <p:cNvSpPr>
            <a:spLocks noGrp="1"/>
          </p:cNvSpPr>
          <p:nvPr>
            <p:ph type="body" sz="quarter" idx="12"/>
          </p:nvPr>
        </p:nvSpPr>
        <p:spPr/>
        <p:txBody>
          <a:bodyPr/>
          <a:lstStyle/>
          <a:p>
            <a:r>
              <a:rPr lang="en-US" dirty="0"/>
              <a:t>Agenda</a:t>
            </a:r>
          </a:p>
        </p:txBody>
      </p:sp>
      <p:sp>
        <p:nvSpPr>
          <p:cNvPr id="2" name="Text Placeholder 1">
            <a:extLst>
              <a:ext uri="{FF2B5EF4-FFF2-40B4-BE49-F238E27FC236}">
                <a16:creationId xmlns:a16="http://schemas.microsoft.com/office/drawing/2014/main" id="{857FF41E-552C-4A2A-8E0E-1762612FCCC9}"/>
              </a:ext>
            </a:extLst>
          </p:cNvPr>
          <p:cNvSpPr>
            <a:spLocks noGrp="1"/>
          </p:cNvSpPr>
          <p:nvPr>
            <p:ph type="body" sz="quarter" idx="13"/>
          </p:nvPr>
        </p:nvSpPr>
        <p:spPr>
          <a:xfrm>
            <a:off x="417600" y="762000"/>
            <a:ext cx="8308800" cy="3878400"/>
          </a:xfrm>
        </p:spPr>
        <p:txBody>
          <a:bodyPr/>
          <a:lstStyle/>
          <a:p>
            <a:pPr marL="342900" indent="-342900">
              <a:lnSpc>
                <a:spcPct val="150000"/>
              </a:lnSpc>
              <a:buAutoNum type="arabicParenR"/>
            </a:pPr>
            <a:r>
              <a:rPr lang="en-US" dirty="0"/>
              <a:t>Introduction on NMS/EMS</a:t>
            </a:r>
          </a:p>
          <a:p>
            <a:pPr marL="342900" indent="-342900">
              <a:lnSpc>
                <a:spcPct val="150000"/>
              </a:lnSpc>
              <a:buAutoNum type="arabicParenR"/>
            </a:pPr>
            <a:r>
              <a:rPr lang="en-US" dirty="0"/>
              <a:t>Overview of standards ad FCAPS</a:t>
            </a:r>
          </a:p>
          <a:p>
            <a:pPr marL="342900" indent="-342900">
              <a:lnSpc>
                <a:spcPct val="150000"/>
              </a:lnSpc>
              <a:buAutoNum type="arabicParenR"/>
            </a:pPr>
            <a:r>
              <a:rPr lang="en-US" dirty="0"/>
              <a:t>Overview of EMS/NMS functionality</a:t>
            </a:r>
          </a:p>
          <a:p>
            <a:pPr marL="342900" indent="-342900">
              <a:lnSpc>
                <a:spcPct val="150000"/>
              </a:lnSpc>
              <a:buAutoNum type="arabicParenR"/>
            </a:pPr>
            <a:r>
              <a:rPr lang="en-US" dirty="0"/>
              <a:t>Overview of Management Protocols</a:t>
            </a:r>
          </a:p>
          <a:p>
            <a:pPr marL="342900" indent="-342900">
              <a:lnSpc>
                <a:spcPct val="150000"/>
              </a:lnSpc>
              <a:buAutoNum type="arabicParenR"/>
            </a:pPr>
            <a:r>
              <a:rPr lang="en-US" dirty="0"/>
              <a:t> Break</a:t>
            </a:r>
          </a:p>
          <a:p>
            <a:pPr marL="342900" indent="-342900">
              <a:lnSpc>
                <a:spcPct val="150000"/>
              </a:lnSpc>
              <a:buAutoNum type="arabicParenR"/>
            </a:pPr>
            <a:r>
              <a:rPr lang="en-US" dirty="0"/>
              <a:t>Introduction to NSP</a:t>
            </a:r>
          </a:p>
          <a:p>
            <a:pPr marL="342900" indent="-342900">
              <a:lnSpc>
                <a:spcPct val="150000"/>
              </a:lnSpc>
              <a:buAutoNum type="arabicParenR"/>
            </a:pPr>
            <a:r>
              <a:rPr lang="en-US" dirty="0"/>
              <a:t>Service Orchestration (SF) &amp; live Demo</a:t>
            </a:r>
          </a:p>
          <a:p>
            <a:pPr marL="342900" indent="-342900">
              <a:lnSpc>
                <a:spcPct val="150000"/>
              </a:lnSpc>
              <a:buAutoNum type="arabicParenR"/>
            </a:pPr>
            <a:r>
              <a:rPr lang="en-US" dirty="0"/>
              <a:t>Workflow manager (WFM) high level overview</a:t>
            </a:r>
          </a:p>
          <a:p>
            <a:endParaRPr lang="en-IN" dirty="0"/>
          </a:p>
        </p:txBody>
      </p:sp>
    </p:spTree>
    <p:extLst>
      <p:ext uri="{BB962C8B-B14F-4D97-AF65-F5344CB8AC3E}">
        <p14:creationId xmlns:p14="http://schemas.microsoft.com/office/powerpoint/2010/main" val="1882557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798F3E8-EA1C-4731-AEF1-0A28D008B530}"/>
              </a:ext>
            </a:extLst>
          </p:cNvPr>
          <p:cNvSpPr>
            <a:spLocks noGrp="1"/>
          </p:cNvSpPr>
          <p:nvPr>
            <p:ph type="body" sz="quarter" idx="12"/>
          </p:nvPr>
        </p:nvSpPr>
        <p:spPr/>
        <p:txBody>
          <a:bodyPr/>
          <a:lstStyle/>
          <a:p>
            <a:r>
              <a:rPr lang="en-US" dirty="0"/>
              <a:t>SNMP</a:t>
            </a:r>
            <a:endParaRPr lang="en-IN" dirty="0"/>
          </a:p>
        </p:txBody>
      </p:sp>
      <p:sp>
        <p:nvSpPr>
          <p:cNvPr id="6" name="Text Placeholder 5">
            <a:extLst>
              <a:ext uri="{FF2B5EF4-FFF2-40B4-BE49-F238E27FC236}">
                <a16:creationId xmlns:a16="http://schemas.microsoft.com/office/drawing/2014/main" id="{53ABD0CF-1CB3-4AA4-9A56-F28CBC1D4142}"/>
              </a:ext>
            </a:extLst>
          </p:cNvPr>
          <p:cNvSpPr>
            <a:spLocks noGrp="1"/>
          </p:cNvSpPr>
          <p:nvPr>
            <p:ph type="body" sz="quarter" idx="13"/>
          </p:nvPr>
        </p:nvSpPr>
        <p:spPr>
          <a:xfrm>
            <a:off x="417600" y="783771"/>
            <a:ext cx="8308800" cy="3856629"/>
          </a:xfrm>
        </p:spPr>
        <p:txBody>
          <a:bodyPr>
            <a:normAutofit lnSpcReduction="10000"/>
          </a:bodyPr>
          <a:lstStyle/>
          <a:p>
            <a:pPr marL="285750" indent="-285750">
              <a:lnSpc>
                <a:spcPct val="150000"/>
              </a:lnSpc>
              <a:buFont typeface="Arial" panose="020B0604020202020204" pitchFamily="34" charset="0"/>
              <a:buChar char="•"/>
            </a:pPr>
            <a:r>
              <a:rPr lang="en-US" dirty="0"/>
              <a:t>Simple</a:t>
            </a:r>
          </a:p>
          <a:p>
            <a:pPr marL="285750" indent="-285750">
              <a:lnSpc>
                <a:spcPct val="150000"/>
              </a:lnSpc>
              <a:buFont typeface="Arial" panose="020B0604020202020204" pitchFamily="34" charset="0"/>
              <a:buChar char="•"/>
            </a:pPr>
            <a:r>
              <a:rPr lang="en-US" dirty="0"/>
              <a:t>UDP based (Connection less)</a:t>
            </a:r>
          </a:p>
          <a:p>
            <a:pPr marL="285750" indent="-285750">
              <a:lnSpc>
                <a:spcPct val="150000"/>
              </a:lnSpc>
              <a:buFont typeface="Arial" panose="020B0604020202020204" pitchFamily="34" charset="0"/>
              <a:buChar char="•"/>
            </a:pPr>
            <a:r>
              <a:rPr lang="en-US" dirty="0"/>
              <a:t>Agent and Manager</a:t>
            </a:r>
          </a:p>
          <a:p>
            <a:pPr marL="285750" indent="-285750">
              <a:lnSpc>
                <a:spcPct val="150000"/>
              </a:lnSpc>
              <a:buFont typeface="Arial" panose="020B0604020202020204" pitchFamily="34" charset="0"/>
              <a:buChar char="•"/>
            </a:pPr>
            <a:r>
              <a:rPr lang="en-US" dirty="0"/>
              <a:t>v1, v2, v2c and v3</a:t>
            </a:r>
          </a:p>
          <a:p>
            <a:pPr marL="285750" indent="-285750">
              <a:lnSpc>
                <a:spcPct val="150000"/>
              </a:lnSpc>
              <a:buFont typeface="Arial" panose="020B0604020202020204" pitchFamily="34" charset="0"/>
              <a:buChar char="•"/>
            </a:pPr>
            <a:r>
              <a:rPr lang="en-US" dirty="0"/>
              <a:t>Very effective for Fault Management, Statistics Collection</a:t>
            </a:r>
          </a:p>
          <a:p>
            <a:pPr marL="285750" indent="-285750">
              <a:lnSpc>
                <a:spcPct val="150000"/>
              </a:lnSpc>
              <a:buFont typeface="Arial" panose="020B0604020202020204" pitchFamily="34" charset="0"/>
              <a:buChar char="•"/>
            </a:pPr>
            <a:r>
              <a:rPr lang="en-US" dirty="0"/>
              <a:t>Operations get, get-next, get-bulk, set </a:t>
            </a:r>
            <a:r>
              <a:rPr lang="en-US" dirty="0" err="1"/>
              <a:t>etc</a:t>
            </a:r>
            <a:endParaRPr lang="en-US" dirty="0"/>
          </a:p>
          <a:p>
            <a:pPr marL="285750" indent="-285750">
              <a:lnSpc>
                <a:spcPct val="150000"/>
              </a:lnSpc>
              <a:buFont typeface="Arial" panose="020B0604020202020204" pitchFamily="34" charset="0"/>
              <a:buChar char="•"/>
            </a:pPr>
            <a:r>
              <a:rPr lang="en-US" dirty="0"/>
              <a:t>MIBs in ASN1 notation</a:t>
            </a:r>
          </a:p>
          <a:p>
            <a:pPr marL="285750" indent="-285750">
              <a:lnSpc>
                <a:spcPct val="150000"/>
              </a:lnSpc>
              <a:buFont typeface="Arial" panose="020B0604020202020204" pitchFamily="34" charset="0"/>
              <a:buChar char="•"/>
            </a:pPr>
            <a:r>
              <a:rPr lang="en-US" dirty="0"/>
              <a:t>Not scalable, no transaction based, not good for networks which need huge and frequent configuration deployment</a:t>
            </a:r>
          </a:p>
          <a:p>
            <a:pPr>
              <a:lnSpc>
                <a:spcPct val="150000"/>
              </a:lnSpc>
            </a:pPr>
            <a:endParaRPr lang="en-IN" dirty="0"/>
          </a:p>
        </p:txBody>
      </p:sp>
    </p:spTree>
    <p:extLst>
      <p:ext uri="{BB962C8B-B14F-4D97-AF65-F5344CB8AC3E}">
        <p14:creationId xmlns:p14="http://schemas.microsoft.com/office/powerpoint/2010/main" val="133966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124BF11-996C-4445-A6A9-D182FDC328CA}"/>
              </a:ext>
            </a:extLst>
          </p:cNvPr>
          <p:cNvSpPr>
            <a:spLocks noGrp="1"/>
          </p:cNvSpPr>
          <p:nvPr>
            <p:ph type="body" sz="quarter" idx="12"/>
          </p:nvPr>
        </p:nvSpPr>
        <p:spPr/>
        <p:txBody>
          <a:bodyPr/>
          <a:lstStyle/>
          <a:p>
            <a:r>
              <a:rPr lang="en-US" dirty="0"/>
              <a:t>Examples of SNMP Operations</a:t>
            </a:r>
            <a:endParaRPr lang="en-IN" dirty="0"/>
          </a:p>
        </p:txBody>
      </p:sp>
      <p:sp>
        <p:nvSpPr>
          <p:cNvPr id="6" name="Text Placeholder 5">
            <a:extLst>
              <a:ext uri="{FF2B5EF4-FFF2-40B4-BE49-F238E27FC236}">
                <a16:creationId xmlns:a16="http://schemas.microsoft.com/office/drawing/2014/main" id="{A0BFE62D-C447-4C5E-AEAA-4EE6D09E3B8D}"/>
              </a:ext>
            </a:extLst>
          </p:cNvPr>
          <p:cNvSpPr>
            <a:spLocks noGrp="1"/>
          </p:cNvSpPr>
          <p:nvPr>
            <p:ph type="body" sz="quarter" idx="13"/>
          </p:nvPr>
        </p:nvSpPr>
        <p:spPr>
          <a:xfrm>
            <a:off x="417600" y="783771"/>
            <a:ext cx="8308800" cy="3856629"/>
          </a:xfrm>
        </p:spPr>
        <p:txBody>
          <a:bodyPr/>
          <a:lstStyle/>
          <a:p>
            <a:pPr marL="285750" indent="-285750">
              <a:lnSpc>
                <a:spcPct val="150000"/>
              </a:lnSpc>
              <a:buFont typeface="Arial" panose="020B0604020202020204" pitchFamily="34" charset="0"/>
              <a:buChar char="•"/>
            </a:pPr>
            <a:r>
              <a:rPr lang="en-IN" dirty="0" err="1"/>
              <a:t>snmpget</a:t>
            </a:r>
            <a:r>
              <a:rPr lang="en-IN" dirty="0"/>
              <a:t> -v2c -c private 135.250.199.4 .1.3.6.1.4.1.6527.3.1.2.4.2.71.1.4.22</a:t>
            </a:r>
          </a:p>
          <a:p>
            <a:pPr marL="285750" indent="-285750">
              <a:lnSpc>
                <a:spcPct val="150000"/>
              </a:lnSpc>
              <a:buFont typeface="Arial" panose="020B0604020202020204" pitchFamily="34" charset="0"/>
              <a:buChar char="•"/>
            </a:pPr>
            <a:r>
              <a:rPr lang="en-IN" dirty="0" err="1"/>
              <a:t>snmpget</a:t>
            </a:r>
            <a:r>
              <a:rPr lang="en-IN" dirty="0"/>
              <a:t> -v 2c -c private 138.203.56.248 .1.3.6.1.2.1.1.2.0 //</a:t>
            </a:r>
            <a:r>
              <a:rPr lang="en-IN" dirty="0" err="1"/>
              <a:t>SysObjectOid</a:t>
            </a:r>
            <a:endParaRPr lang="en-IN" dirty="0"/>
          </a:p>
          <a:p>
            <a:pPr marL="285750" indent="-285750">
              <a:lnSpc>
                <a:spcPct val="150000"/>
              </a:lnSpc>
              <a:buFont typeface="Arial" panose="020B0604020202020204" pitchFamily="34" charset="0"/>
              <a:buChar char="•"/>
            </a:pPr>
            <a:r>
              <a:rPr lang="en-IN" dirty="0" err="1"/>
              <a:t>snmpset</a:t>
            </a:r>
            <a:r>
              <a:rPr lang="en-IN" dirty="0"/>
              <a:t> -v2c -c comm host OID type: value</a:t>
            </a:r>
          </a:p>
          <a:p>
            <a:pPr marL="285750" indent="-285750">
              <a:lnSpc>
                <a:spcPct val="150000"/>
              </a:lnSpc>
              <a:buFont typeface="Arial" panose="020B0604020202020204" pitchFamily="34" charset="0"/>
              <a:buChar char="•"/>
            </a:pPr>
            <a:r>
              <a:rPr lang="en-IN" dirty="0" err="1"/>
              <a:t>snmpset</a:t>
            </a:r>
            <a:r>
              <a:rPr lang="en-IN" dirty="0"/>
              <a:t> -v2c -c private 135.250.199.227 .1.3.6.1.4.1.6527.3.1.2.14.2.5.1.2.1.116.97.114.103.101.116.58.51.58.55 i: 4</a:t>
            </a:r>
          </a:p>
          <a:p>
            <a:pPr marL="285750" indent="-285750">
              <a:lnSpc>
                <a:spcPct val="150000"/>
              </a:lnSpc>
              <a:buFont typeface="Arial" panose="020B0604020202020204" pitchFamily="34" charset="0"/>
              <a:buChar char="•"/>
            </a:pPr>
            <a:r>
              <a:rPr lang="en-IN" dirty="0" err="1"/>
              <a:t>snmpset</a:t>
            </a:r>
            <a:r>
              <a:rPr lang="en-IN" dirty="0"/>
              <a:t> -v2c -c private 135.250.198.152 .1.3.6.1.4.1.6527.3.1.2.4.2.71.1.3.2 i: 0 .1.3.6.1.4.1.6527.3.1.2.4.2.71.1.4.2 x: "" </a:t>
            </a:r>
          </a:p>
          <a:p>
            <a:pPr marL="285750" indent="-285750">
              <a:lnSpc>
                <a:spcPct val="150000"/>
              </a:lnSpc>
              <a:buFont typeface="Arial" panose="020B0604020202020204" pitchFamily="34" charset="0"/>
              <a:buChar char="•"/>
            </a:pPr>
            <a:r>
              <a:rPr lang="en-IN" dirty="0"/>
              <a:t>You can run on any device which supports SNMP^</a:t>
            </a:r>
          </a:p>
          <a:p>
            <a:pPr marL="285750" indent="-285750">
              <a:lnSpc>
                <a:spcPct val="150000"/>
              </a:lnSpc>
              <a:buFont typeface="Arial" panose="020B0604020202020204" pitchFamily="34" charset="0"/>
              <a:buChar char="•"/>
            </a:pPr>
            <a:endParaRPr lang="en-IN"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IN" dirty="0"/>
          </a:p>
        </p:txBody>
      </p:sp>
    </p:spTree>
    <p:extLst>
      <p:ext uri="{BB962C8B-B14F-4D97-AF65-F5344CB8AC3E}">
        <p14:creationId xmlns:p14="http://schemas.microsoft.com/office/powerpoint/2010/main" val="3650232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CB7928F-1B90-401A-BF0F-2EAB5A0C4FC1}"/>
              </a:ext>
            </a:extLst>
          </p:cNvPr>
          <p:cNvSpPr>
            <a:spLocks noGrp="1"/>
          </p:cNvSpPr>
          <p:nvPr>
            <p:ph type="body" sz="quarter" idx="12"/>
          </p:nvPr>
        </p:nvSpPr>
        <p:spPr/>
        <p:txBody>
          <a:bodyPr/>
          <a:lstStyle/>
          <a:p>
            <a:r>
              <a:rPr lang="en-US" dirty="0"/>
              <a:t>Model Driven Approach</a:t>
            </a:r>
            <a:endParaRPr lang="en-IN" dirty="0"/>
          </a:p>
        </p:txBody>
      </p:sp>
      <p:sp>
        <p:nvSpPr>
          <p:cNvPr id="8" name="Text Placeholder 7">
            <a:extLst>
              <a:ext uri="{FF2B5EF4-FFF2-40B4-BE49-F238E27FC236}">
                <a16:creationId xmlns:a16="http://schemas.microsoft.com/office/drawing/2014/main" id="{16E36548-54E9-4A9E-8ACF-291442AD9D78}"/>
              </a:ext>
            </a:extLst>
          </p:cNvPr>
          <p:cNvSpPr>
            <a:spLocks noGrp="1"/>
          </p:cNvSpPr>
          <p:nvPr>
            <p:ph type="body" sz="quarter" idx="13"/>
          </p:nvPr>
        </p:nvSpPr>
        <p:spPr>
          <a:xfrm>
            <a:off x="417600" y="838200"/>
            <a:ext cx="8308800" cy="3802200"/>
          </a:xfrm>
        </p:spPr>
        <p:txBody>
          <a:bodyPr/>
          <a:lstStyle/>
          <a:p>
            <a:pPr marL="285750" indent="-285750">
              <a:lnSpc>
                <a:spcPct val="150000"/>
              </a:lnSpc>
              <a:buFont typeface="Arial" panose="020B0604020202020204" pitchFamily="34" charset="0"/>
              <a:buChar char="•"/>
            </a:pPr>
            <a:r>
              <a:rPr lang="en-US" dirty="0"/>
              <a:t>Define a Model for the Management Objects towards NMS/Network</a:t>
            </a:r>
          </a:p>
          <a:p>
            <a:pPr marL="285750" indent="-285750">
              <a:lnSpc>
                <a:spcPct val="150000"/>
              </a:lnSpc>
              <a:buFont typeface="Arial" panose="020B0604020202020204" pitchFamily="34" charset="0"/>
              <a:buChar char="•"/>
            </a:pPr>
            <a:r>
              <a:rPr lang="en-US" dirty="0"/>
              <a:t>Vendor Independent Management</a:t>
            </a:r>
          </a:p>
          <a:p>
            <a:pPr marL="285750" indent="-285750">
              <a:lnSpc>
                <a:spcPct val="150000"/>
              </a:lnSpc>
              <a:buFont typeface="Arial" panose="020B0604020202020204" pitchFamily="34" charset="0"/>
              <a:buChar char="•"/>
            </a:pPr>
            <a:r>
              <a:rPr lang="en-US" dirty="0"/>
              <a:t>NMS Application will be vendor agnostic</a:t>
            </a:r>
          </a:p>
          <a:p>
            <a:pPr marL="285750" indent="-285750">
              <a:lnSpc>
                <a:spcPct val="150000"/>
              </a:lnSpc>
              <a:buFont typeface="Arial" panose="020B0604020202020204" pitchFamily="34" charset="0"/>
              <a:buChar char="•"/>
            </a:pPr>
            <a:r>
              <a:rPr lang="en-US" dirty="0"/>
              <a:t>Adaptation layer will map from application model to device model and vice-versa</a:t>
            </a:r>
          </a:p>
          <a:p>
            <a:pPr marL="285750" indent="-285750">
              <a:lnSpc>
                <a:spcPct val="150000"/>
              </a:lnSpc>
              <a:buFont typeface="Arial" panose="020B0604020202020204" pitchFamily="34" charset="0"/>
              <a:buChar char="•"/>
            </a:pPr>
            <a:r>
              <a:rPr lang="en-US" dirty="0"/>
              <a:t>Automating Network Management is possible and very much needed with cloud based/virtual networks</a:t>
            </a:r>
          </a:p>
          <a:p>
            <a:pPr marL="285750" indent="-285750">
              <a:lnSpc>
                <a:spcPct val="150000"/>
              </a:lnSpc>
              <a:buFont typeface="Arial" panose="020B0604020202020204" pitchFamily="34" charset="0"/>
              <a:buChar char="•"/>
            </a:pPr>
            <a:r>
              <a:rPr lang="en-US" dirty="0"/>
              <a:t>More scalable as you define the model as modularized as possible</a:t>
            </a:r>
          </a:p>
          <a:p>
            <a:pPr marL="285750" indent="-285750">
              <a:lnSpc>
                <a:spcPct val="150000"/>
              </a:lnSpc>
              <a:buFont typeface="Arial" panose="020B0604020202020204" pitchFamily="34" charset="0"/>
              <a:buChar char="•"/>
            </a:pPr>
            <a:r>
              <a:rPr lang="en-US" dirty="0"/>
              <a:t>NSP uses yang modelling language to define Application Models</a:t>
            </a:r>
            <a:endParaRPr lang="en-IN" dirty="0"/>
          </a:p>
        </p:txBody>
      </p:sp>
    </p:spTree>
    <p:extLst>
      <p:ext uri="{BB962C8B-B14F-4D97-AF65-F5344CB8AC3E}">
        <p14:creationId xmlns:p14="http://schemas.microsoft.com/office/powerpoint/2010/main" val="331709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6D21EF0-C17E-4FFD-8189-64AF255023B6}"/>
              </a:ext>
            </a:extLst>
          </p:cNvPr>
          <p:cNvSpPr>
            <a:spLocks noGrp="1"/>
          </p:cNvSpPr>
          <p:nvPr>
            <p:ph type="body" sz="quarter" idx="12"/>
          </p:nvPr>
        </p:nvSpPr>
        <p:spPr/>
        <p:txBody>
          <a:bodyPr/>
          <a:lstStyle/>
          <a:p>
            <a:r>
              <a:rPr lang="en-US" dirty="0"/>
              <a:t>Netconf</a:t>
            </a:r>
            <a:endParaRPr lang="en-IN" dirty="0"/>
          </a:p>
        </p:txBody>
      </p:sp>
      <p:sp>
        <p:nvSpPr>
          <p:cNvPr id="6" name="Text Placeholder 5">
            <a:extLst>
              <a:ext uri="{FF2B5EF4-FFF2-40B4-BE49-F238E27FC236}">
                <a16:creationId xmlns:a16="http://schemas.microsoft.com/office/drawing/2014/main" id="{E7691644-8DC9-4225-9CB4-BD708BC22707}"/>
              </a:ext>
            </a:extLst>
          </p:cNvPr>
          <p:cNvSpPr>
            <a:spLocks noGrp="1"/>
          </p:cNvSpPr>
          <p:nvPr>
            <p:ph type="body" sz="quarter" idx="13"/>
          </p:nvPr>
        </p:nvSpPr>
        <p:spPr>
          <a:xfrm>
            <a:off x="417600" y="729343"/>
            <a:ext cx="8308800" cy="3911057"/>
          </a:xfrm>
        </p:spPr>
        <p:txBody>
          <a:bodyPr>
            <a:normAutofit fontScale="92500" lnSpcReduction="10000"/>
          </a:bodyPr>
          <a:lstStyle/>
          <a:p>
            <a:pPr marL="285750" indent="-285750">
              <a:lnSpc>
                <a:spcPct val="150000"/>
              </a:lnSpc>
              <a:buFont typeface="Arial" panose="020B0604020202020204" pitchFamily="34" charset="0"/>
              <a:buChar char="•"/>
            </a:pPr>
            <a:r>
              <a:rPr lang="en-US" dirty="0"/>
              <a:t>Network Configuration protocol  </a:t>
            </a:r>
          </a:p>
          <a:p>
            <a:pPr marL="285750" indent="-285750">
              <a:lnSpc>
                <a:spcPct val="150000"/>
              </a:lnSpc>
              <a:buFont typeface="Arial" panose="020B0604020202020204" pitchFamily="34" charset="0"/>
              <a:buChar char="•"/>
            </a:pPr>
            <a:r>
              <a:rPr lang="en-US" dirty="0"/>
              <a:t>Clear distinction between configuration data and data that describes operational state and statistics.</a:t>
            </a:r>
          </a:p>
          <a:p>
            <a:pPr marL="285750" indent="-285750">
              <a:lnSpc>
                <a:spcPct val="150000"/>
              </a:lnSpc>
              <a:buFont typeface="Arial" panose="020B0604020202020204" pitchFamily="34" charset="0"/>
              <a:buChar char="•"/>
            </a:pPr>
            <a:r>
              <a:rPr lang="en-US" dirty="0"/>
              <a:t>Enable operators to concentrate on the configuration of the network as a whole rather than individual devices.</a:t>
            </a:r>
          </a:p>
          <a:p>
            <a:pPr marL="285750" indent="-285750">
              <a:lnSpc>
                <a:spcPct val="150000"/>
              </a:lnSpc>
              <a:buFont typeface="Arial" panose="020B0604020202020204" pitchFamily="34" charset="0"/>
              <a:buChar char="•"/>
            </a:pPr>
            <a:r>
              <a:rPr lang="en-US" dirty="0"/>
              <a:t>Support for configuration transactions across a number of devices.</a:t>
            </a:r>
          </a:p>
          <a:p>
            <a:pPr marL="285750" indent="-285750">
              <a:lnSpc>
                <a:spcPct val="150000"/>
              </a:lnSpc>
              <a:buFont typeface="Arial" panose="020B0604020202020204" pitchFamily="34" charset="0"/>
              <a:buChar char="•"/>
            </a:pPr>
            <a:r>
              <a:rPr lang="en-US" dirty="0"/>
              <a:t>A mechanism to dump and restore configurations, and to do consistency checks</a:t>
            </a:r>
          </a:p>
          <a:p>
            <a:pPr marL="285750" indent="-285750">
              <a:lnSpc>
                <a:spcPct val="150000"/>
              </a:lnSpc>
              <a:buFont typeface="Arial" panose="020B0604020202020204" pitchFamily="34" charset="0"/>
              <a:buChar char="•"/>
            </a:pPr>
            <a:r>
              <a:rPr lang="en-US" dirty="0"/>
              <a:t>Multiple configuration data stores (candidate, running, startup)</a:t>
            </a:r>
          </a:p>
          <a:p>
            <a:pPr marL="285750" indent="-285750">
              <a:lnSpc>
                <a:spcPct val="150000"/>
              </a:lnSpc>
              <a:buFont typeface="Arial" panose="020B0604020202020204" pitchFamily="34" charset="0"/>
              <a:buChar char="•"/>
            </a:pPr>
            <a:r>
              <a:rPr lang="en-US" dirty="0"/>
              <a:t>Selective data retrieval with filtering</a:t>
            </a:r>
          </a:p>
          <a:p>
            <a:pPr marL="285750" indent="-285750">
              <a:lnSpc>
                <a:spcPct val="150000"/>
              </a:lnSpc>
              <a:buFont typeface="Arial" panose="020B0604020202020204" pitchFamily="34" charset="0"/>
              <a:buChar char="•"/>
            </a:pPr>
            <a:r>
              <a:rPr lang="en-US" dirty="0"/>
              <a:t>Extensible procedure call mechanism</a:t>
            </a:r>
          </a:p>
          <a:p>
            <a:endParaRPr lang="en-US" dirty="0"/>
          </a:p>
          <a:p>
            <a:endParaRPr lang="en-IN" dirty="0"/>
          </a:p>
        </p:txBody>
      </p:sp>
    </p:spTree>
    <p:extLst>
      <p:ext uri="{BB962C8B-B14F-4D97-AF65-F5344CB8AC3E}">
        <p14:creationId xmlns:p14="http://schemas.microsoft.com/office/powerpoint/2010/main" val="3546338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B202D8-CC0E-451E-9BF8-39554536E5D2}"/>
              </a:ext>
            </a:extLst>
          </p:cNvPr>
          <p:cNvSpPr>
            <a:spLocks noGrp="1"/>
          </p:cNvSpPr>
          <p:nvPr>
            <p:ph type="body" sz="quarter" idx="12"/>
          </p:nvPr>
        </p:nvSpPr>
        <p:spPr/>
        <p:txBody>
          <a:bodyPr/>
          <a:lstStyle/>
          <a:p>
            <a:r>
              <a:rPr lang="en-US" dirty="0"/>
              <a:t>Netconf</a:t>
            </a:r>
            <a:endParaRPr lang="en-IN" dirty="0"/>
          </a:p>
        </p:txBody>
      </p:sp>
      <p:sp>
        <p:nvSpPr>
          <p:cNvPr id="4" name="Text Placeholder 3">
            <a:extLst>
              <a:ext uri="{FF2B5EF4-FFF2-40B4-BE49-F238E27FC236}">
                <a16:creationId xmlns:a16="http://schemas.microsoft.com/office/drawing/2014/main" id="{6A2D713F-D150-44D5-B490-44AE59363E51}"/>
              </a:ext>
            </a:extLst>
          </p:cNvPr>
          <p:cNvSpPr>
            <a:spLocks noGrp="1"/>
          </p:cNvSpPr>
          <p:nvPr>
            <p:ph type="body" sz="quarter" idx="13"/>
          </p:nvPr>
        </p:nvSpPr>
        <p:spPr>
          <a:xfrm>
            <a:off x="417600" y="791550"/>
            <a:ext cx="8308800" cy="3560400"/>
          </a:xfrm>
        </p:spPr>
        <p:txBody>
          <a:bodyPr>
            <a:normAutofit lnSpcReduction="10000"/>
          </a:bodyPr>
          <a:lstStyle/>
          <a:p>
            <a:pPr marL="285750" indent="-285750">
              <a:lnSpc>
                <a:spcPct val="150000"/>
              </a:lnSpc>
              <a:buFont typeface="Arial" panose="020B0604020202020204" pitchFamily="34" charset="0"/>
              <a:buChar char="•"/>
            </a:pPr>
            <a:r>
              <a:rPr lang="en-US" dirty="0"/>
              <a:t>The </a:t>
            </a:r>
            <a:r>
              <a:rPr lang="en-US" b="1" dirty="0"/>
              <a:t>Network Configuration Protocol</a:t>
            </a:r>
            <a:r>
              <a:rPr lang="en-US" dirty="0"/>
              <a:t> (</a:t>
            </a:r>
            <a:r>
              <a:rPr lang="en-US" b="1" dirty="0"/>
              <a:t>NETCONF</a:t>
            </a:r>
            <a:r>
              <a:rPr lang="en-US" dirty="0"/>
              <a:t>) network management protocol was developed and standardized by the IETF in the NETCONF working group and published in December 2006 as RFC 4741 and later revised in June 2011 and published as RFC 6241</a:t>
            </a:r>
          </a:p>
          <a:p>
            <a:pPr marL="285750" indent="-285750">
              <a:lnSpc>
                <a:spcPct val="150000"/>
              </a:lnSpc>
              <a:buFont typeface="Arial" panose="020B0604020202020204" pitchFamily="34" charset="0"/>
              <a:buChar char="•"/>
            </a:pPr>
            <a:r>
              <a:rPr lang="en-US" dirty="0"/>
              <a:t>Provides mechanisms to install, manipulate, and delete the configuration of network devices.</a:t>
            </a:r>
          </a:p>
          <a:p>
            <a:pPr marL="285750" indent="-285750">
              <a:lnSpc>
                <a:spcPct val="150000"/>
              </a:lnSpc>
              <a:buFont typeface="Arial" panose="020B0604020202020204" pitchFamily="34" charset="0"/>
              <a:buChar char="•"/>
            </a:pPr>
            <a:r>
              <a:rPr lang="en-US" dirty="0"/>
              <a:t>NETCONF operations are realized on top of a simple RPC layer.</a:t>
            </a:r>
          </a:p>
          <a:p>
            <a:pPr marL="285750" indent="-285750">
              <a:lnSpc>
                <a:spcPct val="150000"/>
              </a:lnSpc>
              <a:buFont typeface="Arial" panose="020B0604020202020204" pitchFamily="34" charset="0"/>
              <a:buChar char="•"/>
            </a:pPr>
            <a:r>
              <a:rPr lang="en-US" dirty="0"/>
              <a:t>Uses XML based data encoding for the configuration data as well as the protocol messages. </a:t>
            </a:r>
          </a:p>
          <a:p>
            <a:pPr marL="285750" indent="-285750">
              <a:lnSpc>
                <a:spcPct val="150000"/>
              </a:lnSpc>
              <a:buFont typeface="Arial" panose="020B0604020202020204" pitchFamily="34" charset="0"/>
              <a:buChar char="•"/>
            </a:pPr>
            <a:r>
              <a:rPr lang="en-US" dirty="0"/>
              <a:t>The protocol messages are exchanged on top of a secure transport protocol.</a:t>
            </a:r>
          </a:p>
          <a:p>
            <a:endParaRPr lang="en-IN" dirty="0"/>
          </a:p>
        </p:txBody>
      </p:sp>
    </p:spTree>
    <p:extLst>
      <p:ext uri="{BB962C8B-B14F-4D97-AF65-F5344CB8AC3E}">
        <p14:creationId xmlns:p14="http://schemas.microsoft.com/office/powerpoint/2010/main" val="3928294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D3E4651-1900-4AEB-9FA3-1825CCD3BBA8}"/>
              </a:ext>
            </a:extLst>
          </p:cNvPr>
          <p:cNvSpPr>
            <a:spLocks noGrp="1"/>
          </p:cNvSpPr>
          <p:nvPr>
            <p:ph type="body" sz="quarter" idx="12"/>
          </p:nvPr>
        </p:nvSpPr>
        <p:spPr/>
        <p:txBody>
          <a:bodyPr/>
          <a:lstStyle/>
          <a:p>
            <a:r>
              <a:rPr lang="en-US" dirty="0"/>
              <a:t>Data Stores</a:t>
            </a:r>
            <a:endParaRPr lang="en-IN" dirty="0"/>
          </a:p>
        </p:txBody>
      </p:sp>
      <p:sp>
        <p:nvSpPr>
          <p:cNvPr id="5" name="Text Placeholder 4">
            <a:extLst>
              <a:ext uri="{FF2B5EF4-FFF2-40B4-BE49-F238E27FC236}">
                <a16:creationId xmlns:a16="http://schemas.microsoft.com/office/drawing/2014/main" id="{D5274518-F9C2-4405-B78F-4ACEFABDAD47}"/>
              </a:ext>
            </a:extLst>
          </p:cNvPr>
          <p:cNvSpPr>
            <a:spLocks noGrp="1"/>
          </p:cNvSpPr>
          <p:nvPr>
            <p:ph type="body" sz="quarter" idx="13"/>
          </p:nvPr>
        </p:nvSpPr>
        <p:spPr>
          <a:xfrm>
            <a:off x="417600" y="791550"/>
            <a:ext cx="8308800" cy="3560400"/>
          </a:xfrm>
        </p:spPr>
        <p:txBody>
          <a:bodyPr/>
          <a:lstStyle/>
          <a:p>
            <a:pPr marL="285750" indent="-285750">
              <a:lnSpc>
                <a:spcPct val="150000"/>
              </a:lnSpc>
              <a:buFont typeface="Arial" panose="020B0604020202020204" pitchFamily="34" charset="0"/>
              <a:buChar char="•"/>
            </a:pPr>
            <a:r>
              <a:rPr lang="en-US" dirty="0"/>
              <a:t>Candidate</a:t>
            </a:r>
          </a:p>
          <a:p>
            <a:pPr marL="285750" indent="-285750">
              <a:lnSpc>
                <a:spcPct val="150000"/>
              </a:lnSpc>
              <a:buFont typeface="Arial" panose="020B0604020202020204" pitchFamily="34" charset="0"/>
              <a:buChar char="•"/>
            </a:pPr>
            <a:r>
              <a:rPr lang="en-US" dirty="0"/>
              <a:t>Running</a:t>
            </a:r>
          </a:p>
          <a:p>
            <a:pPr marL="285750" indent="-285750">
              <a:lnSpc>
                <a:spcPct val="150000"/>
              </a:lnSpc>
              <a:buFont typeface="Arial" panose="020B0604020202020204" pitchFamily="34" charset="0"/>
              <a:buChar char="•"/>
            </a:pPr>
            <a:r>
              <a:rPr lang="en-US" dirty="0"/>
              <a:t>Startup</a:t>
            </a:r>
          </a:p>
          <a:p>
            <a:pPr marL="285750" indent="-285750">
              <a:lnSpc>
                <a:spcPct val="150000"/>
              </a:lnSpc>
              <a:buFont typeface="Arial" panose="020B0604020202020204" pitchFamily="34" charset="0"/>
              <a:buChar char="•"/>
            </a:pPr>
            <a:endParaRPr lang="en-IN" dirty="0"/>
          </a:p>
        </p:txBody>
      </p:sp>
    </p:spTree>
    <p:extLst>
      <p:ext uri="{BB962C8B-B14F-4D97-AF65-F5344CB8AC3E}">
        <p14:creationId xmlns:p14="http://schemas.microsoft.com/office/powerpoint/2010/main" val="609776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242A4F-0DC9-427A-BC2A-0D15EC19B2D9}"/>
              </a:ext>
            </a:extLst>
          </p:cNvPr>
          <p:cNvSpPr>
            <a:spLocks noGrp="1"/>
          </p:cNvSpPr>
          <p:nvPr>
            <p:ph type="body" sz="quarter" idx="10"/>
          </p:nvPr>
        </p:nvSpPr>
        <p:spPr/>
        <p:txBody>
          <a:bodyPr/>
          <a:lstStyle/>
          <a:p>
            <a:r>
              <a:rPr lang="en-US" dirty="0">
                <a:solidFill>
                  <a:prstClr val="black"/>
                </a:solidFill>
                <a:latin typeface="Calibri" panose="020F0502020204030204"/>
              </a:rPr>
              <a:t>Netconf operations are realized on top of a simple RPC layer.</a:t>
            </a:r>
          </a:p>
          <a:p>
            <a:endParaRPr lang="en-IN" dirty="0"/>
          </a:p>
        </p:txBody>
      </p:sp>
      <p:sp>
        <p:nvSpPr>
          <p:cNvPr id="3" name="Text Placeholder 2">
            <a:extLst>
              <a:ext uri="{FF2B5EF4-FFF2-40B4-BE49-F238E27FC236}">
                <a16:creationId xmlns:a16="http://schemas.microsoft.com/office/drawing/2014/main" id="{90DF2903-E992-4337-BC40-57CB0D8E547E}"/>
              </a:ext>
            </a:extLst>
          </p:cNvPr>
          <p:cNvSpPr>
            <a:spLocks noGrp="1"/>
          </p:cNvSpPr>
          <p:nvPr>
            <p:ph type="body" sz="quarter" idx="11"/>
          </p:nvPr>
        </p:nvSpPr>
        <p:spPr/>
        <p:txBody>
          <a:bodyPr/>
          <a:lstStyle/>
          <a:p>
            <a:r>
              <a:rPr lang="en-US" dirty="0"/>
              <a:t>Netconf Layers</a:t>
            </a:r>
            <a:endParaRPr lang="en-IN" dirty="0"/>
          </a:p>
        </p:txBody>
      </p:sp>
      <p:sp>
        <p:nvSpPr>
          <p:cNvPr id="5" name="Text Placeholder 4">
            <a:extLst>
              <a:ext uri="{FF2B5EF4-FFF2-40B4-BE49-F238E27FC236}">
                <a16:creationId xmlns:a16="http://schemas.microsoft.com/office/drawing/2014/main" id="{1EDC5D44-BF71-493A-A46B-935DA23608E4}"/>
              </a:ext>
            </a:extLst>
          </p:cNvPr>
          <p:cNvSpPr>
            <a:spLocks noGrp="1"/>
          </p:cNvSpPr>
          <p:nvPr>
            <p:ph type="body" sz="quarter" idx="13"/>
          </p:nvPr>
        </p:nvSpPr>
        <p:spPr>
          <a:xfrm>
            <a:off x="4716000" y="1080000"/>
            <a:ext cx="4010400" cy="3655286"/>
          </a:xfrm>
        </p:spPr>
        <p:txBody>
          <a:bodyPr>
            <a:normAutofit fontScale="70000" lnSpcReduction="20000"/>
          </a:bodyPr>
          <a:lstStyle/>
          <a:p>
            <a:pPr marL="171450" indent="-171450">
              <a:lnSpc>
                <a:spcPct val="160000"/>
              </a:lnSpc>
              <a:spcBef>
                <a:spcPts val="750"/>
              </a:spcBef>
            </a:pPr>
            <a:r>
              <a:rPr lang="en-US" dirty="0">
                <a:solidFill>
                  <a:prstClr val="black"/>
                </a:solidFill>
              </a:rPr>
              <a:t>The NETCONF protocol can be conceptually partitioned into four layers:</a:t>
            </a:r>
          </a:p>
          <a:p>
            <a:pPr marL="342900" indent="-342900">
              <a:lnSpc>
                <a:spcPct val="160000"/>
              </a:lnSpc>
              <a:spcBef>
                <a:spcPts val="750"/>
              </a:spcBef>
              <a:buFont typeface="+mj-lt"/>
              <a:buAutoNum type="arabicPeriod"/>
            </a:pPr>
            <a:r>
              <a:rPr lang="en-US" dirty="0">
                <a:solidFill>
                  <a:prstClr val="black"/>
                </a:solidFill>
              </a:rPr>
              <a:t>The Content layer consists of configuration data and notification data.</a:t>
            </a:r>
          </a:p>
          <a:p>
            <a:pPr marL="257175" indent="-257175">
              <a:lnSpc>
                <a:spcPct val="160000"/>
              </a:lnSpc>
              <a:spcBef>
                <a:spcPts val="750"/>
              </a:spcBef>
              <a:buFont typeface="+mj-lt"/>
              <a:buAutoNum type="arabicPeriod"/>
            </a:pPr>
            <a:r>
              <a:rPr lang="en-US" dirty="0">
                <a:solidFill>
                  <a:prstClr val="black"/>
                </a:solidFill>
              </a:rPr>
              <a:t>The Operations layer defines a set of base protocol operations to retrieve and edit the configuration data.</a:t>
            </a:r>
          </a:p>
          <a:p>
            <a:pPr marL="257175" indent="-257175">
              <a:lnSpc>
                <a:spcPct val="160000"/>
              </a:lnSpc>
              <a:spcBef>
                <a:spcPts val="750"/>
              </a:spcBef>
              <a:buFont typeface="+mj-lt"/>
              <a:buAutoNum type="arabicPeriod"/>
            </a:pPr>
            <a:r>
              <a:rPr lang="en-US" dirty="0">
                <a:solidFill>
                  <a:prstClr val="black"/>
                </a:solidFill>
              </a:rPr>
              <a:t>The Messages layer provides a mechanism for encoding remote procedure calls (RPCs) and notifications.</a:t>
            </a:r>
          </a:p>
          <a:p>
            <a:pPr marL="257175" indent="-257175">
              <a:lnSpc>
                <a:spcPct val="160000"/>
              </a:lnSpc>
              <a:spcBef>
                <a:spcPts val="750"/>
              </a:spcBef>
              <a:buFont typeface="+mj-lt"/>
              <a:buAutoNum type="arabicPeriod"/>
            </a:pPr>
            <a:r>
              <a:rPr lang="en-US" dirty="0">
                <a:solidFill>
                  <a:prstClr val="black"/>
                </a:solidFill>
              </a:rPr>
              <a:t>The Secure Transport layer provides a secure and reliable transport of messages between a client and a server.</a:t>
            </a:r>
          </a:p>
          <a:p>
            <a:endParaRPr lang="en-IN" dirty="0"/>
          </a:p>
        </p:txBody>
      </p:sp>
      <p:pic>
        <p:nvPicPr>
          <p:cNvPr id="7" name="Picture 2" descr="https://upload.wikimedia.org/wikipedia/commons/thumb/2/2f/NETCONF-layers.svg/1032px-NETCONF-layers.svg.png">
            <a:extLst>
              <a:ext uri="{FF2B5EF4-FFF2-40B4-BE49-F238E27FC236}">
                <a16:creationId xmlns:a16="http://schemas.microsoft.com/office/drawing/2014/main" id="{6F626EEF-726B-4CCA-8646-A0541B5BF757}"/>
              </a:ext>
            </a:extLst>
          </p:cNvPr>
          <p:cNvPicPr>
            <a:picLocks noGrp="1" noChangeAspect="1" noChangeArrowheads="1"/>
          </p:cNvPicPr>
          <p:nvPr>
            <p:ph type="tbl" sz="quarter" idx="14"/>
          </p:nvPr>
        </p:nvPicPr>
        <p:blipFill>
          <a:blip r:embed="rId3"/>
          <a:srcRect/>
          <a:stretch>
            <a:fillRect/>
          </a:stretch>
        </p:blipFill>
        <p:spPr bwMode="auto">
          <a:xfrm>
            <a:off x="417600" y="1580901"/>
            <a:ext cx="4010025" cy="1981698"/>
          </a:xfrm>
          <a:prstGeom prst="rect">
            <a:avLst/>
          </a:prstGeom>
          <a:noFill/>
        </p:spPr>
      </p:pic>
    </p:spTree>
    <p:extLst>
      <p:ext uri="{BB962C8B-B14F-4D97-AF65-F5344CB8AC3E}">
        <p14:creationId xmlns:p14="http://schemas.microsoft.com/office/powerpoint/2010/main" val="2023144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267BC9-0468-4927-BC97-A1B95EA7453A}"/>
              </a:ext>
            </a:extLst>
          </p:cNvPr>
          <p:cNvSpPr>
            <a:spLocks noGrp="1"/>
          </p:cNvSpPr>
          <p:nvPr>
            <p:ph type="body" sz="quarter" idx="10"/>
          </p:nvPr>
        </p:nvSpPr>
        <p:spPr/>
        <p:txBody>
          <a:bodyPr/>
          <a:lstStyle/>
          <a:p>
            <a:r>
              <a:rPr lang="en-US" dirty="0">
                <a:solidFill>
                  <a:prstClr val="black"/>
                </a:solidFill>
                <a:latin typeface="Calibri" panose="020F0502020204030204"/>
              </a:rPr>
              <a:t>The base protocol defines the following protocol operations:</a:t>
            </a:r>
          </a:p>
          <a:p>
            <a:endParaRPr lang="en-IN" dirty="0"/>
          </a:p>
        </p:txBody>
      </p:sp>
      <p:sp>
        <p:nvSpPr>
          <p:cNvPr id="3" name="Text Placeholder 2">
            <a:extLst>
              <a:ext uri="{FF2B5EF4-FFF2-40B4-BE49-F238E27FC236}">
                <a16:creationId xmlns:a16="http://schemas.microsoft.com/office/drawing/2014/main" id="{B149CE9C-D047-4996-999C-A46B1D48420E}"/>
              </a:ext>
            </a:extLst>
          </p:cNvPr>
          <p:cNvSpPr>
            <a:spLocks noGrp="1"/>
          </p:cNvSpPr>
          <p:nvPr>
            <p:ph type="body" sz="quarter" idx="11"/>
          </p:nvPr>
        </p:nvSpPr>
        <p:spPr/>
        <p:txBody>
          <a:bodyPr/>
          <a:lstStyle/>
          <a:p>
            <a:r>
              <a:rPr lang="en-US" dirty="0"/>
              <a:t>Netconf Operations</a:t>
            </a:r>
            <a:endParaRPr lang="en-IN" dirty="0"/>
          </a:p>
        </p:txBody>
      </p:sp>
      <p:graphicFrame>
        <p:nvGraphicFramePr>
          <p:cNvPr id="8" name="Table 7">
            <a:extLst>
              <a:ext uri="{FF2B5EF4-FFF2-40B4-BE49-F238E27FC236}">
                <a16:creationId xmlns:a16="http://schemas.microsoft.com/office/drawing/2014/main" id="{5DFCBE06-F8DD-4B22-85C6-7F855FA5632F}"/>
              </a:ext>
            </a:extLst>
          </p:cNvPr>
          <p:cNvGraphicFramePr>
            <a:graphicFrameLocks noGrp="1"/>
          </p:cNvGraphicFramePr>
          <p:nvPr>
            <p:extLst>
              <p:ext uri="{D42A27DB-BD31-4B8C-83A1-F6EECF244321}">
                <p14:modId xmlns:p14="http://schemas.microsoft.com/office/powerpoint/2010/main" val="1272096321"/>
              </p:ext>
            </p:extLst>
          </p:nvPr>
        </p:nvGraphicFramePr>
        <p:xfrm>
          <a:off x="916815" y="1045029"/>
          <a:ext cx="7421642" cy="3254830"/>
        </p:xfrm>
        <a:graphic>
          <a:graphicData uri="http://schemas.openxmlformats.org/drawingml/2006/table">
            <a:tbl>
              <a:tblPr firstRow="1" firstCol="1" bandRow="1">
                <a:tableStyleId>{68D230F3-CF80-4859-8CE7-A43EE81993B5}</a:tableStyleId>
              </a:tblPr>
              <a:tblGrid>
                <a:gridCol w="1265824">
                  <a:extLst>
                    <a:ext uri="{9D8B030D-6E8A-4147-A177-3AD203B41FA5}">
                      <a16:colId xmlns:a16="http://schemas.microsoft.com/office/drawing/2014/main" val="20000"/>
                    </a:ext>
                  </a:extLst>
                </a:gridCol>
                <a:gridCol w="6155818">
                  <a:extLst>
                    <a:ext uri="{9D8B030D-6E8A-4147-A177-3AD203B41FA5}">
                      <a16:colId xmlns:a16="http://schemas.microsoft.com/office/drawing/2014/main" val="20001"/>
                    </a:ext>
                  </a:extLst>
                </a:gridCol>
              </a:tblGrid>
              <a:tr h="325483">
                <a:tc>
                  <a:txBody>
                    <a:bodyPr/>
                    <a:lstStyle/>
                    <a:p>
                      <a:pPr algn="l"/>
                      <a:r>
                        <a:rPr lang="en-US" sz="800" dirty="0"/>
                        <a:t>Operation</a:t>
                      </a:r>
                    </a:p>
                  </a:txBody>
                  <a:tcPr marL="32426" marR="32426" marT="16213" marB="16213" anchor="ctr"/>
                </a:tc>
                <a:tc>
                  <a:txBody>
                    <a:bodyPr/>
                    <a:lstStyle/>
                    <a:p>
                      <a:pPr algn="l"/>
                      <a:r>
                        <a:rPr lang="en-US" sz="800" dirty="0"/>
                        <a:t>Description</a:t>
                      </a:r>
                    </a:p>
                  </a:txBody>
                  <a:tcPr marL="32426" marR="32426" marT="16213" marB="16213" anchor="ctr"/>
                </a:tc>
                <a:extLst>
                  <a:ext uri="{0D108BD9-81ED-4DB2-BD59-A6C34878D82A}">
                    <a16:rowId xmlns:a16="http://schemas.microsoft.com/office/drawing/2014/main" val="10000"/>
                  </a:ext>
                </a:extLst>
              </a:tr>
              <a:tr h="325483">
                <a:tc>
                  <a:txBody>
                    <a:bodyPr/>
                    <a:lstStyle/>
                    <a:p>
                      <a:pPr algn="l"/>
                      <a:r>
                        <a:rPr lang="en-US" sz="800" dirty="0"/>
                        <a:t>&lt;get&gt;</a:t>
                      </a:r>
                    </a:p>
                  </a:txBody>
                  <a:tcPr marL="32426" marR="32426" marT="16213" marB="16213" anchor="ctr"/>
                </a:tc>
                <a:tc>
                  <a:txBody>
                    <a:bodyPr/>
                    <a:lstStyle/>
                    <a:p>
                      <a:pPr algn="l"/>
                      <a:r>
                        <a:rPr lang="en-US" sz="800"/>
                        <a:t>Retrieve running configuration and device state information</a:t>
                      </a:r>
                    </a:p>
                  </a:txBody>
                  <a:tcPr marL="32426" marR="32426" marT="16213" marB="16213" anchor="ctr"/>
                </a:tc>
                <a:extLst>
                  <a:ext uri="{0D108BD9-81ED-4DB2-BD59-A6C34878D82A}">
                    <a16:rowId xmlns:a16="http://schemas.microsoft.com/office/drawing/2014/main" val="10001"/>
                  </a:ext>
                </a:extLst>
              </a:tr>
              <a:tr h="325483">
                <a:tc>
                  <a:txBody>
                    <a:bodyPr/>
                    <a:lstStyle/>
                    <a:p>
                      <a:pPr algn="l"/>
                      <a:r>
                        <a:rPr lang="en-US" sz="800" dirty="0"/>
                        <a:t>&lt;get-</a:t>
                      </a:r>
                      <a:r>
                        <a:rPr lang="en-US" sz="800" dirty="0" err="1"/>
                        <a:t>config</a:t>
                      </a:r>
                      <a:r>
                        <a:rPr lang="en-US" sz="800" dirty="0"/>
                        <a:t>&gt;</a:t>
                      </a:r>
                    </a:p>
                  </a:txBody>
                  <a:tcPr marL="32426" marR="32426" marT="16213" marB="16213" anchor="ctr"/>
                </a:tc>
                <a:tc>
                  <a:txBody>
                    <a:bodyPr/>
                    <a:lstStyle/>
                    <a:p>
                      <a:pPr algn="l"/>
                      <a:r>
                        <a:rPr lang="en-US" sz="800" dirty="0"/>
                        <a:t>Retrieve all or part of a specified configuration datastore</a:t>
                      </a:r>
                    </a:p>
                  </a:txBody>
                  <a:tcPr marL="32426" marR="32426" marT="16213" marB="16213" anchor="ctr"/>
                </a:tc>
                <a:extLst>
                  <a:ext uri="{0D108BD9-81ED-4DB2-BD59-A6C34878D82A}">
                    <a16:rowId xmlns:a16="http://schemas.microsoft.com/office/drawing/2014/main" val="10002"/>
                  </a:ext>
                </a:extLst>
              </a:tr>
              <a:tr h="325483">
                <a:tc>
                  <a:txBody>
                    <a:bodyPr/>
                    <a:lstStyle/>
                    <a:p>
                      <a:pPr algn="l"/>
                      <a:r>
                        <a:rPr lang="en-US" sz="800" dirty="0"/>
                        <a:t>&lt;edit-</a:t>
                      </a:r>
                      <a:r>
                        <a:rPr lang="en-US" sz="800" dirty="0" err="1"/>
                        <a:t>config</a:t>
                      </a:r>
                      <a:r>
                        <a:rPr lang="en-US" sz="800" dirty="0"/>
                        <a:t>&gt;</a:t>
                      </a:r>
                    </a:p>
                  </a:txBody>
                  <a:tcPr marL="32426" marR="32426" marT="16213" marB="16213" anchor="ctr"/>
                </a:tc>
                <a:tc>
                  <a:txBody>
                    <a:bodyPr/>
                    <a:lstStyle/>
                    <a:p>
                      <a:pPr algn="l"/>
                      <a:r>
                        <a:rPr lang="en-US" sz="800" dirty="0"/>
                        <a:t>Edit a configuration </a:t>
                      </a:r>
                      <a:r>
                        <a:rPr lang="en-US" sz="800" dirty="0" err="1"/>
                        <a:t>datastore</a:t>
                      </a:r>
                      <a:r>
                        <a:rPr lang="en-US" sz="800" dirty="0"/>
                        <a:t> by creating, deleting, merging or replacing content</a:t>
                      </a:r>
                    </a:p>
                  </a:txBody>
                  <a:tcPr marL="32426" marR="32426" marT="16213" marB="16213" anchor="ctr"/>
                </a:tc>
                <a:extLst>
                  <a:ext uri="{0D108BD9-81ED-4DB2-BD59-A6C34878D82A}">
                    <a16:rowId xmlns:a16="http://schemas.microsoft.com/office/drawing/2014/main" val="10003"/>
                  </a:ext>
                </a:extLst>
              </a:tr>
              <a:tr h="325483">
                <a:tc>
                  <a:txBody>
                    <a:bodyPr/>
                    <a:lstStyle/>
                    <a:p>
                      <a:pPr algn="l"/>
                      <a:r>
                        <a:rPr lang="en-US" sz="800" dirty="0"/>
                        <a:t>&lt;copy-</a:t>
                      </a:r>
                      <a:r>
                        <a:rPr lang="en-US" sz="800" dirty="0" err="1"/>
                        <a:t>config</a:t>
                      </a:r>
                      <a:r>
                        <a:rPr lang="en-US" sz="800" dirty="0"/>
                        <a:t>&gt;</a:t>
                      </a:r>
                    </a:p>
                  </a:txBody>
                  <a:tcPr marL="32426" marR="32426" marT="16213" marB="16213" anchor="ctr"/>
                </a:tc>
                <a:tc>
                  <a:txBody>
                    <a:bodyPr/>
                    <a:lstStyle/>
                    <a:p>
                      <a:pPr algn="l"/>
                      <a:r>
                        <a:rPr lang="en-US" sz="800" dirty="0"/>
                        <a:t>Copy an entire configuration </a:t>
                      </a:r>
                      <a:r>
                        <a:rPr lang="en-US" sz="800" dirty="0" err="1"/>
                        <a:t>datastore</a:t>
                      </a:r>
                      <a:r>
                        <a:rPr lang="en-US" sz="800" dirty="0"/>
                        <a:t> to another configuration </a:t>
                      </a:r>
                      <a:r>
                        <a:rPr lang="en-US" sz="800" dirty="0" err="1"/>
                        <a:t>datastore</a:t>
                      </a:r>
                      <a:endParaRPr lang="en-US" sz="800" dirty="0"/>
                    </a:p>
                  </a:txBody>
                  <a:tcPr marL="32426" marR="32426" marT="16213" marB="16213" anchor="ctr"/>
                </a:tc>
                <a:extLst>
                  <a:ext uri="{0D108BD9-81ED-4DB2-BD59-A6C34878D82A}">
                    <a16:rowId xmlns:a16="http://schemas.microsoft.com/office/drawing/2014/main" val="10004"/>
                  </a:ext>
                </a:extLst>
              </a:tr>
              <a:tr h="325483">
                <a:tc>
                  <a:txBody>
                    <a:bodyPr/>
                    <a:lstStyle/>
                    <a:p>
                      <a:pPr algn="l"/>
                      <a:r>
                        <a:rPr lang="en-US" sz="800" dirty="0"/>
                        <a:t>&lt;delete-</a:t>
                      </a:r>
                      <a:r>
                        <a:rPr lang="en-US" sz="800" dirty="0" err="1"/>
                        <a:t>config</a:t>
                      </a:r>
                      <a:r>
                        <a:rPr lang="en-US" sz="800" dirty="0"/>
                        <a:t>&gt;</a:t>
                      </a:r>
                    </a:p>
                  </a:txBody>
                  <a:tcPr marL="32426" marR="32426" marT="16213" marB="16213" anchor="ctr"/>
                </a:tc>
                <a:tc>
                  <a:txBody>
                    <a:bodyPr/>
                    <a:lstStyle/>
                    <a:p>
                      <a:pPr algn="l"/>
                      <a:r>
                        <a:rPr lang="en-US" sz="800" dirty="0"/>
                        <a:t>Delete a configuration </a:t>
                      </a:r>
                      <a:r>
                        <a:rPr lang="en-US" sz="800" dirty="0" err="1"/>
                        <a:t>datastore</a:t>
                      </a:r>
                      <a:endParaRPr lang="en-US" sz="800" dirty="0"/>
                    </a:p>
                  </a:txBody>
                  <a:tcPr marL="32426" marR="32426" marT="16213" marB="16213" anchor="ctr"/>
                </a:tc>
                <a:extLst>
                  <a:ext uri="{0D108BD9-81ED-4DB2-BD59-A6C34878D82A}">
                    <a16:rowId xmlns:a16="http://schemas.microsoft.com/office/drawing/2014/main" val="10005"/>
                  </a:ext>
                </a:extLst>
              </a:tr>
              <a:tr h="325483">
                <a:tc>
                  <a:txBody>
                    <a:bodyPr/>
                    <a:lstStyle/>
                    <a:p>
                      <a:pPr algn="l"/>
                      <a:r>
                        <a:rPr lang="en-US" sz="800" dirty="0"/>
                        <a:t>&lt;lock&gt;</a:t>
                      </a:r>
                    </a:p>
                  </a:txBody>
                  <a:tcPr marL="32426" marR="32426" marT="16213" marB="16213" anchor="ctr"/>
                </a:tc>
                <a:tc>
                  <a:txBody>
                    <a:bodyPr/>
                    <a:lstStyle/>
                    <a:p>
                      <a:pPr algn="l"/>
                      <a:r>
                        <a:rPr lang="en-US" sz="800" dirty="0"/>
                        <a:t>Lock an entire configuration datastore of a device</a:t>
                      </a:r>
                    </a:p>
                  </a:txBody>
                  <a:tcPr marL="32426" marR="32426" marT="16213" marB="16213" anchor="ctr"/>
                </a:tc>
                <a:extLst>
                  <a:ext uri="{0D108BD9-81ED-4DB2-BD59-A6C34878D82A}">
                    <a16:rowId xmlns:a16="http://schemas.microsoft.com/office/drawing/2014/main" val="10006"/>
                  </a:ext>
                </a:extLst>
              </a:tr>
              <a:tr h="325483">
                <a:tc>
                  <a:txBody>
                    <a:bodyPr/>
                    <a:lstStyle/>
                    <a:p>
                      <a:pPr algn="l"/>
                      <a:r>
                        <a:rPr lang="en-US" sz="800" dirty="0"/>
                        <a:t>&lt;unlock&gt;</a:t>
                      </a:r>
                    </a:p>
                  </a:txBody>
                  <a:tcPr marL="32426" marR="32426" marT="16213" marB="16213" anchor="ctr"/>
                </a:tc>
                <a:tc>
                  <a:txBody>
                    <a:bodyPr/>
                    <a:lstStyle/>
                    <a:p>
                      <a:pPr algn="l"/>
                      <a:r>
                        <a:rPr lang="en-US" sz="800" dirty="0"/>
                        <a:t>Release a configuration </a:t>
                      </a:r>
                      <a:r>
                        <a:rPr lang="en-US" sz="800" dirty="0" err="1"/>
                        <a:t>datastore</a:t>
                      </a:r>
                      <a:r>
                        <a:rPr lang="en-US" sz="800" dirty="0"/>
                        <a:t> lock previously obtained with the &lt;lock&gt; operation</a:t>
                      </a:r>
                    </a:p>
                  </a:txBody>
                  <a:tcPr marL="32426" marR="32426" marT="16213" marB="16213" anchor="ctr"/>
                </a:tc>
                <a:extLst>
                  <a:ext uri="{0D108BD9-81ED-4DB2-BD59-A6C34878D82A}">
                    <a16:rowId xmlns:a16="http://schemas.microsoft.com/office/drawing/2014/main" val="10007"/>
                  </a:ext>
                </a:extLst>
              </a:tr>
              <a:tr h="325483">
                <a:tc>
                  <a:txBody>
                    <a:bodyPr/>
                    <a:lstStyle/>
                    <a:p>
                      <a:pPr algn="l"/>
                      <a:r>
                        <a:rPr lang="en-US" sz="800" dirty="0"/>
                        <a:t>&lt;close-session&gt;</a:t>
                      </a:r>
                    </a:p>
                  </a:txBody>
                  <a:tcPr marL="32426" marR="32426" marT="16213" marB="16213" anchor="ctr"/>
                </a:tc>
                <a:tc>
                  <a:txBody>
                    <a:bodyPr/>
                    <a:lstStyle/>
                    <a:p>
                      <a:pPr algn="l"/>
                      <a:r>
                        <a:rPr lang="en-US" sz="800" dirty="0"/>
                        <a:t>Request graceful termination of a NETCONF session</a:t>
                      </a:r>
                    </a:p>
                  </a:txBody>
                  <a:tcPr marL="32426" marR="32426" marT="16213" marB="16213" anchor="ctr"/>
                </a:tc>
                <a:extLst>
                  <a:ext uri="{0D108BD9-81ED-4DB2-BD59-A6C34878D82A}">
                    <a16:rowId xmlns:a16="http://schemas.microsoft.com/office/drawing/2014/main" val="10008"/>
                  </a:ext>
                </a:extLst>
              </a:tr>
              <a:tr h="325483">
                <a:tc>
                  <a:txBody>
                    <a:bodyPr/>
                    <a:lstStyle/>
                    <a:p>
                      <a:pPr algn="l"/>
                      <a:r>
                        <a:rPr lang="en-US" sz="800" dirty="0"/>
                        <a:t>&lt;kill-session&gt;</a:t>
                      </a:r>
                    </a:p>
                  </a:txBody>
                  <a:tcPr marL="32426" marR="32426" marT="16213" marB="16213" anchor="ctr"/>
                </a:tc>
                <a:tc>
                  <a:txBody>
                    <a:bodyPr/>
                    <a:lstStyle/>
                    <a:p>
                      <a:pPr algn="l"/>
                      <a:r>
                        <a:rPr lang="en-US" sz="800" dirty="0"/>
                        <a:t>Force the termination of a NETCONF session</a:t>
                      </a:r>
                    </a:p>
                  </a:txBody>
                  <a:tcPr marL="32426" marR="32426" marT="16213" marB="16213"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64189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29F06CB-3A63-4FA0-A403-940FBB05CE03}"/>
              </a:ext>
            </a:extLst>
          </p:cNvPr>
          <p:cNvSpPr>
            <a:spLocks noGrp="1"/>
          </p:cNvSpPr>
          <p:nvPr>
            <p:ph type="body" sz="quarter" idx="12"/>
          </p:nvPr>
        </p:nvSpPr>
        <p:spPr/>
        <p:txBody>
          <a:bodyPr/>
          <a:lstStyle/>
          <a:p>
            <a:r>
              <a:rPr lang="en-US" dirty="0"/>
              <a:t>Yang</a:t>
            </a:r>
            <a:endParaRPr lang="en-IN" dirty="0"/>
          </a:p>
        </p:txBody>
      </p:sp>
      <p:sp>
        <p:nvSpPr>
          <p:cNvPr id="6" name="Text Placeholder 5">
            <a:extLst>
              <a:ext uri="{FF2B5EF4-FFF2-40B4-BE49-F238E27FC236}">
                <a16:creationId xmlns:a16="http://schemas.microsoft.com/office/drawing/2014/main" id="{5042C5A3-1935-40ED-9934-0F3DB783F425}"/>
              </a:ext>
            </a:extLst>
          </p:cNvPr>
          <p:cNvSpPr>
            <a:spLocks noGrp="1"/>
          </p:cNvSpPr>
          <p:nvPr>
            <p:ph type="body" sz="quarter" idx="13"/>
          </p:nvPr>
        </p:nvSpPr>
        <p:spPr>
          <a:xfrm>
            <a:off x="417600" y="791550"/>
            <a:ext cx="8308800" cy="3560400"/>
          </a:xfrm>
        </p:spPr>
        <p:txBody>
          <a:bodyPr>
            <a:normAutofit lnSpcReduction="10000"/>
          </a:bodyPr>
          <a:lstStyle/>
          <a:p>
            <a:pPr marL="285750" indent="-285750">
              <a:lnSpc>
                <a:spcPct val="150000"/>
              </a:lnSpc>
              <a:buFont typeface="Arial" panose="020B0604020202020204" pitchFamily="34" charset="0"/>
              <a:buChar char="•"/>
            </a:pPr>
            <a:r>
              <a:rPr lang="en-US" dirty="0"/>
              <a:t>Soon after the development of the NETCONF protocol in the IETF, it became clear that a data modeling language is needed to define data models manipulated by the NETCONF protocol.</a:t>
            </a:r>
          </a:p>
          <a:p>
            <a:pPr marL="285750" indent="-285750">
              <a:lnSpc>
                <a:spcPct val="150000"/>
              </a:lnSpc>
              <a:buFont typeface="Arial" panose="020B0604020202020204" pitchFamily="34" charset="0"/>
              <a:buChar char="•"/>
            </a:pPr>
            <a:r>
              <a:rPr lang="en-US" dirty="0"/>
              <a:t>The YANG data modeling language was developed by the NETMOD working group in the Internet Engineering Task Force (IETF) and was published as RFC 6020 in October 2010.</a:t>
            </a:r>
          </a:p>
          <a:p>
            <a:pPr marL="285750" indent="-285750">
              <a:lnSpc>
                <a:spcPct val="150000"/>
              </a:lnSpc>
              <a:buFont typeface="Arial" panose="020B0604020202020204" pitchFamily="34" charset="0"/>
              <a:buChar char="•"/>
            </a:pPr>
            <a:r>
              <a:rPr lang="en-US" dirty="0"/>
              <a:t>The name is an acronym for "Yet Another Next Generation".</a:t>
            </a:r>
          </a:p>
          <a:p>
            <a:pPr marL="285750" indent="-285750">
              <a:lnSpc>
                <a:spcPct val="150000"/>
              </a:lnSpc>
              <a:buFont typeface="Arial" panose="020B0604020202020204" pitchFamily="34" charset="0"/>
              <a:buChar char="•"/>
            </a:pPr>
            <a:r>
              <a:rPr lang="en-US" dirty="0"/>
              <a:t>The syntactic structure and the base type system was essentially borrowed from </a:t>
            </a:r>
            <a:r>
              <a:rPr lang="en-US" dirty="0" err="1"/>
              <a:t>SMIng</a:t>
            </a:r>
            <a:r>
              <a:rPr lang="en-US" dirty="0"/>
              <a:t>. </a:t>
            </a:r>
          </a:p>
          <a:p>
            <a:pPr marL="285750" indent="-285750">
              <a:lnSpc>
                <a:spcPct val="150000"/>
              </a:lnSpc>
              <a:buFont typeface="Arial" panose="020B0604020202020204" pitchFamily="34" charset="0"/>
              <a:buChar char="•"/>
            </a:pPr>
            <a:r>
              <a:rPr lang="en-US" dirty="0"/>
              <a:t>YANG modules can be translated into an equivalent XML syntax called YANG Independent Notation (YIN)</a:t>
            </a:r>
          </a:p>
          <a:p>
            <a:endParaRPr lang="en-US" dirty="0"/>
          </a:p>
          <a:p>
            <a:endParaRPr lang="en-IN" dirty="0"/>
          </a:p>
        </p:txBody>
      </p:sp>
    </p:spTree>
    <p:extLst>
      <p:ext uri="{BB962C8B-B14F-4D97-AF65-F5344CB8AC3E}">
        <p14:creationId xmlns:p14="http://schemas.microsoft.com/office/powerpoint/2010/main" val="1852087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2E450CD-9769-420A-BA2B-85BD18AA0C08}"/>
              </a:ext>
            </a:extLst>
          </p:cNvPr>
          <p:cNvSpPr>
            <a:spLocks noGrp="1"/>
          </p:cNvSpPr>
          <p:nvPr>
            <p:ph type="body" sz="quarter" idx="12"/>
          </p:nvPr>
        </p:nvSpPr>
        <p:spPr/>
        <p:txBody>
          <a:bodyPr/>
          <a:lstStyle/>
          <a:p>
            <a:r>
              <a:rPr lang="en-US" dirty="0"/>
              <a:t>Yang advantages</a:t>
            </a:r>
            <a:endParaRPr lang="en-IN" dirty="0"/>
          </a:p>
        </p:txBody>
      </p:sp>
      <p:sp>
        <p:nvSpPr>
          <p:cNvPr id="6" name="Text Placeholder 5">
            <a:extLst>
              <a:ext uri="{FF2B5EF4-FFF2-40B4-BE49-F238E27FC236}">
                <a16:creationId xmlns:a16="http://schemas.microsoft.com/office/drawing/2014/main" id="{EA93886A-634F-421A-9A79-EACDF61927B5}"/>
              </a:ext>
            </a:extLst>
          </p:cNvPr>
          <p:cNvSpPr>
            <a:spLocks noGrp="1"/>
          </p:cNvSpPr>
          <p:nvPr>
            <p:ph type="body" sz="quarter" idx="13"/>
          </p:nvPr>
        </p:nvSpPr>
        <p:spPr>
          <a:xfrm>
            <a:off x="417600" y="762000"/>
            <a:ext cx="8308800" cy="3878400"/>
          </a:xfrm>
        </p:spPr>
        <p:txBody>
          <a:bodyPr>
            <a:normAutofit fontScale="85000" lnSpcReduction="20000"/>
          </a:bodyPr>
          <a:lstStyle/>
          <a:p>
            <a:pPr marL="285750" indent="-285750">
              <a:lnSpc>
                <a:spcPct val="150000"/>
              </a:lnSpc>
              <a:buFont typeface="Arial" panose="020B0604020202020204" pitchFamily="34" charset="0"/>
              <a:buChar char="•"/>
            </a:pPr>
            <a:r>
              <a:rPr lang="en-US" dirty="0"/>
              <a:t>Designed to be human readable and easy to understand</a:t>
            </a:r>
          </a:p>
          <a:p>
            <a:pPr marL="285750" indent="-285750">
              <a:lnSpc>
                <a:spcPct val="150000"/>
              </a:lnSpc>
              <a:buFont typeface="Arial" panose="020B0604020202020204" pitchFamily="34" charset="0"/>
              <a:buChar char="•"/>
            </a:pPr>
            <a:r>
              <a:rPr lang="en-US" dirty="0"/>
              <a:t>Hierarchical configuration data models encoded in XML that can closely resemble an implementation’s native data structures</a:t>
            </a:r>
          </a:p>
          <a:p>
            <a:pPr marL="285750" indent="-285750">
              <a:lnSpc>
                <a:spcPct val="150000"/>
              </a:lnSpc>
              <a:buFont typeface="Arial" panose="020B0604020202020204" pitchFamily="34" charset="0"/>
              <a:buChar char="•"/>
            </a:pPr>
            <a:r>
              <a:rPr lang="en-US" dirty="0"/>
              <a:t>Extensibility through augmentation mechanisms, e.g. a standard module can be extended to provide additional vendor specific data/service</a:t>
            </a:r>
          </a:p>
          <a:p>
            <a:pPr marL="285750" indent="-285750">
              <a:lnSpc>
                <a:spcPct val="150000"/>
              </a:lnSpc>
              <a:buFont typeface="Arial" panose="020B0604020202020204" pitchFamily="34" charset="0"/>
              <a:buChar char="•"/>
            </a:pPr>
            <a:r>
              <a:rPr lang="en-US" dirty="0"/>
              <a:t>Rich set of standard types and possibility to create derived types, groupings (structured types) and union of types</a:t>
            </a:r>
          </a:p>
          <a:p>
            <a:pPr marL="285750" indent="-285750">
              <a:lnSpc>
                <a:spcPct val="150000"/>
              </a:lnSpc>
              <a:buFont typeface="Arial" panose="020B0604020202020204" pitchFamily="34" charset="0"/>
              <a:buChar char="•"/>
            </a:pPr>
            <a:r>
              <a:rPr lang="en-US" dirty="0"/>
              <a:t>“if”, “when”, and “choice” constructs</a:t>
            </a:r>
          </a:p>
          <a:p>
            <a:pPr marL="285750" indent="-285750">
              <a:lnSpc>
                <a:spcPct val="150000"/>
              </a:lnSpc>
              <a:buFont typeface="Arial" panose="020B0604020202020204" pitchFamily="34" charset="0"/>
              <a:buChar char="•"/>
            </a:pPr>
            <a:r>
              <a:rPr lang="en-US" dirty="0"/>
              <a:t>Supports the definition of operations (RPCs) with input and output parameters</a:t>
            </a:r>
          </a:p>
          <a:p>
            <a:pPr marL="285750" indent="-285750">
              <a:lnSpc>
                <a:spcPct val="150000"/>
              </a:lnSpc>
              <a:buFont typeface="Arial" panose="020B0604020202020204" pitchFamily="34" charset="0"/>
              <a:buChar char="•"/>
            </a:pPr>
            <a:r>
              <a:rPr lang="en-US" dirty="0"/>
              <a:t>Data modularity through modules and submodules</a:t>
            </a:r>
          </a:p>
          <a:p>
            <a:pPr marL="285750" indent="-285750">
              <a:lnSpc>
                <a:spcPct val="150000"/>
              </a:lnSpc>
              <a:buFont typeface="Arial" panose="020B0604020202020204" pitchFamily="34" charset="0"/>
              <a:buChar char="•"/>
            </a:pPr>
            <a:r>
              <a:rPr lang="en-US" dirty="0"/>
              <a:t>Versioning rules and development support</a:t>
            </a:r>
          </a:p>
          <a:p>
            <a:endParaRPr lang="en-IN" dirty="0"/>
          </a:p>
        </p:txBody>
      </p:sp>
    </p:spTree>
    <p:extLst>
      <p:ext uri="{BB962C8B-B14F-4D97-AF65-F5344CB8AC3E}">
        <p14:creationId xmlns:p14="http://schemas.microsoft.com/office/powerpoint/2010/main" val="1362153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martArt Placeholder 8">
            <a:extLst>
              <a:ext uri="{FF2B5EF4-FFF2-40B4-BE49-F238E27FC236}">
                <a16:creationId xmlns:a16="http://schemas.microsoft.com/office/drawing/2014/main" id="{6B5AA032-B9F9-734D-AF58-5C1CBB729AB3}"/>
              </a:ext>
            </a:extLst>
          </p:cNvPr>
          <p:cNvPicPr>
            <a:picLocks noGrp="1" noChangeAspect="1"/>
          </p:cNvPicPr>
          <p:nvPr>
            <p:ph type="dgm" sz="quarter" idx="14"/>
          </p:nvPr>
        </p:nvPicPr>
        <p:blipFill>
          <a:blip r:embed="rId3"/>
          <a:stretch>
            <a:fillRect/>
          </a:stretch>
        </p:blipFill>
        <p:spPr>
          <a:xfrm>
            <a:off x="2304000" y="134110"/>
            <a:ext cx="4224122" cy="4682690"/>
          </a:xfrm>
          <a:prstGeom prst="rect">
            <a:avLst/>
          </a:prstGeom>
        </p:spPr>
      </p:pic>
    </p:spTree>
    <p:extLst>
      <p:ext uri="{BB962C8B-B14F-4D97-AF65-F5344CB8AC3E}">
        <p14:creationId xmlns:p14="http://schemas.microsoft.com/office/powerpoint/2010/main" val="3408620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AC3CF7-4584-4274-BB8D-4D57F9ED5ABB}"/>
              </a:ext>
            </a:extLst>
          </p:cNvPr>
          <p:cNvSpPr>
            <a:spLocks noGrp="1"/>
          </p:cNvSpPr>
          <p:nvPr>
            <p:ph type="body" sz="quarter" idx="12"/>
          </p:nvPr>
        </p:nvSpPr>
        <p:spPr/>
        <p:txBody>
          <a:bodyPr/>
          <a:lstStyle/>
          <a:p>
            <a:r>
              <a:rPr lang="en-US" dirty="0"/>
              <a:t>Yang data structures</a:t>
            </a:r>
            <a:endParaRPr lang="en-IN" dirty="0"/>
          </a:p>
        </p:txBody>
      </p:sp>
      <p:sp>
        <p:nvSpPr>
          <p:cNvPr id="5" name="Text Placeholder 4">
            <a:extLst>
              <a:ext uri="{FF2B5EF4-FFF2-40B4-BE49-F238E27FC236}">
                <a16:creationId xmlns:a16="http://schemas.microsoft.com/office/drawing/2014/main" id="{9419EC95-8666-44E5-A013-664FAEB8A30C}"/>
              </a:ext>
            </a:extLst>
          </p:cNvPr>
          <p:cNvSpPr>
            <a:spLocks noGrp="1"/>
          </p:cNvSpPr>
          <p:nvPr>
            <p:ph type="body" sz="quarter" idx="13"/>
          </p:nvPr>
        </p:nvSpPr>
        <p:spPr>
          <a:xfrm>
            <a:off x="417600" y="791550"/>
            <a:ext cx="8308800" cy="3560400"/>
          </a:xfrm>
        </p:spPr>
        <p:txBody>
          <a:bodyPr>
            <a:normAutofit fontScale="85000" lnSpcReduction="20000"/>
          </a:bodyPr>
          <a:lstStyle/>
          <a:p>
            <a:pPr marL="285750" indent="-285750">
              <a:lnSpc>
                <a:spcPct val="150000"/>
              </a:lnSpc>
              <a:buFont typeface="Arial" panose="020B0604020202020204" pitchFamily="34" charset="0"/>
              <a:buChar char="•"/>
            </a:pPr>
            <a:r>
              <a:rPr lang="en-US" dirty="0"/>
              <a:t>Leaf</a:t>
            </a:r>
          </a:p>
          <a:p>
            <a:pPr marL="285750" indent="-285750">
              <a:lnSpc>
                <a:spcPct val="150000"/>
              </a:lnSpc>
              <a:buFont typeface="Arial" panose="020B0604020202020204" pitchFamily="34" charset="0"/>
              <a:buChar char="•"/>
            </a:pPr>
            <a:r>
              <a:rPr lang="en-US" dirty="0"/>
              <a:t>Leaf-list</a:t>
            </a:r>
          </a:p>
          <a:p>
            <a:pPr marL="285750" indent="-285750">
              <a:lnSpc>
                <a:spcPct val="150000"/>
              </a:lnSpc>
              <a:buFont typeface="Arial" panose="020B0604020202020204" pitchFamily="34" charset="0"/>
              <a:buChar char="•"/>
            </a:pPr>
            <a:r>
              <a:rPr lang="en-US" dirty="0"/>
              <a:t>List</a:t>
            </a:r>
          </a:p>
          <a:p>
            <a:pPr marL="285750" indent="-285750">
              <a:lnSpc>
                <a:spcPct val="150000"/>
              </a:lnSpc>
              <a:buFont typeface="Arial" panose="020B0604020202020204" pitchFamily="34" charset="0"/>
              <a:buChar char="•"/>
            </a:pPr>
            <a:r>
              <a:rPr lang="en-US" dirty="0"/>
              <a:t>Container</a:t>
            </a:r>
          </a:p>
          <a:p>
            <a:pPr marL="285750" indent="-285750">
              <a:lnSpc>
                <a:spcPct val="150000"/>
              </a:lnSpc>
              <a:buFont typeface="Arial" panose="020B0604020202020204" pitchFamily="34" charset="0"/>
              <a:buChar char="•"/>
            </a:pPr>
            <a:r>
              <a:rPr lang="en-US" dirty="0"/>
              <a:t>Module</a:t>
            </a:r>
          </a:p>
          <a:p>
            <a:pPr marL="285750" indent="-285750">
              <a:lnSpc>
                <a:spcPct val="150000"/>
              </a:lnSpc>
              <a:buFont typeface="Arial" panose="020B0604020202020204" pitchFamily="34" charset="0"/>
              <a:buChar char="•"/>
            </a:pPr>
            <a:r>
              <a:rPr lang="en-US" dirty="0"/>
              <a:t>Submodule</a:t>
            </a:r>
          </a:p>
          <a:p>
            <a:pPr marL="285750" indent="-285750">
              <a:lnSpc>
                <a:spcPct val="150000"/>
              </a:lnSpc>
              <a:buFont typeface="Arial" panose="020B0604020202020204" pitchFamily="34" charset="0"/>
              <a:buChar char="•"/>
            </a:pPr>
            <a:r>
              <a:rPr lang="en-US" dirty="0"/>
              <a:t>Grouping</a:t>
            </a:r>
          </a:p>
          <a:p>
            <a:pPr marL="285750" indent="-285750">
              <a:lnSpc>
                <a:spcPct val="150000"/>
              </a:lnSpc>
              <a:buFont typeface="Arial" panose="020B0604020202020204" pitchFamily="34" charset="0"/>
              <a:buChar char="•"/>
            </a:pPr>
            <a:r>
              <a:rPr lang="en-US" dirty="0"/>
              <a:t>Union</a:t>
            </a:r>
          </a:p>
          <a:p>
            <a:pPr marL="285750" indent="-285750">
              <a:lnSpc>
                <a:spcPct val="150000"/>
              </a:lnSpc>
              <a:buFont typeface="Arial" panose="020B0604020202020204" pitchFamily="34" charset="0"/>
              <a:buChar char="•"/>
            </a:pPr>
            <a:r>
              <a:rPr lang="en-US" dirty="0"/>
              <a:t>Choice</a:t>
            </a:r>
          </a:p>
          <a:p>
            <a:pPr marL="285750" indent="-285750">
              <a:lnSpc>
                <a:spcPct val="150000"/>
              </a:lnSpc>
              <a:buFont typeface="Arial" panose="020B0604020202020204" pitchFamily="34" charset="0"/>
              <a:buChar char="•"/>
            </a:pPr>
            <a:r>
              <a:rPr lang="en-US" dirty="0"/>
              <a:t>Show </a:t>
            </a:r>
            <a:r>
              <a:rPr lang="en-US" dirty="0" err="1"/>
              <a:t>nokia</a:t>
            </a:r>
            <a:r>
              <a:rPr lang="en-US" dirty="0"/>
              <a:t> yang model trees^</a:t>
            </a:r>
          </a:p>
          <a:p>
            <a:endParaRPr lang="en-IN" dirty="0"/>
          </a:p>
        </p:txBody>
      </p:sp>
    </p:spTree>
    <p:extLst>
      <p:ext uri="{BB962C8B-B14F-4D97-AF65-F5344CB8AC3E}">
        <p14:creationId xmlns:p14="http://schemas.microsoft.com/office/powerpoint/2010/main" val="2151723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D8CD096-2119-4C5C-B410-18F7E80CDFDD}"/>
              </a:ext>
            </a:extLst>
          </p:cNvPr>
          <p:cNvSpPr>
            <a:spLocks noGrp="1"/>
          </p:cNvSpPr>
          <p:nvPr>
            <p:ph type="body" sz="quarter" idx="12"/>
          </p:nvPr>
        </p:nvSpPr>
        <p:spPr/>
        <p:txBody>
          <a:bodyPr/>
          <a:lstStyle/>
          <a:p>
            <a:r>
              <a:rPr lang="en-US" dirty="0"/>
              <a:t>Run Netconf on SROS</a:t>
            </a:r>
            <a:endParaRPr lang="en-IN" dirty="0"/>
          </a:p>
        </p:txBody>
      </p:sp>
      <p:sp>
        <p:nvSpPr>
          <p:cNvPr id="5" name="Text Placeholder 4">
            <a:extLst>
              <a:ext uri="{FF2B5EF4-FFF2-40B4-BE49-F238E27FC236}">
                <a16:creationId xmlns:a16="http://schemas.microsoft.com/office/drawing/2014/main" id="{F8FC5B7F-02C9-4D1A-8ED1-0B99F4963AFA}"/>
              </a:ext>
            </a:extLst>
          </p:cNvPr>
          <p:cNvSpPr>
            <a:spLocks noGrp="1"/>
          </p:cNvSpPr>
          <p:nvPr>
            <p:ph type="body" sz="quarter" idx="13"/>
          </p:nvPr>
        </p:nvSpPr>
        <p:spPr/>
        <p:txBody>
          <a:bodyPr/>
          <a:lstStyle/>
          <a:p>
            <a:pPr marL="285750" indent="-285750">
              <a:lnSpc>
                <a:spcPct val="150000"/>
              </a:lnSpc>
              <a:buFont typeface="Arial" panose="020B0604020202020204" pitchFamily="34" charset="0"/>
              <a:buChar char="•"/>
            </a:pPr>
            <a:r>
              <a:rPr lang="en-US" dirty="0"/>
              <a:t>Connect to the Node</a:t>
            </a:r>
          </a:p>
          <a:p>
            <a:pPr marL="285750" indent="-285750">
              <a:lnSpc>
                <a:spcPct val="150000"/>
              </a:lnSpc>
              <a:buFont typeface="Arial" panose="020B0604020202020204" pitchFamily="34" charset="0"/>
              <a:buChar char="•"/>
            </a:pPr>
            <a:r>
              <a:rPr lang="en-US" dirty="0"/>
              <a:t>Run few examples</a:t>
            </a:r>
          </a:p>
          <a:p>
            <a:pPr marL="285750" indent="-285750">
              <a:lnSpc>
                <a:spcPct val="150000"/>
              </a:lnSpc>
              <a:buFont typeface="Arial" panose="020B0604020202020204" pitchFamily="34" charset="0"/>
              <a:buChar char="•"/>
            </a:pPr>
            <a:r>
              <a:rPr lang="en-US" dirty="0" err="1"/>
              <a:t>ssh</a:t>
            </a:r>
            <a:r>
              <a:rPr lang="en-US" dirty="0"/>
              <a:t> -s admin@135.249.147.245 -p 830 </a:t>
            </a:r>
            <a:r>
              <a:rPr lang="en-US" dirty="0" err="1"/>
              <a:t>netconf</a:t>
            </a:r>
            <a:endParaRPr lang="en-US" dirty="0"/>
          </a:p>
          <a:p>
            <a:endParaRPr lang="en-IN" dirty="0"/>
          </a:p>
        </p:txBody>
      </p:sp>
    </p:spTree>
    <p:extLst>
      <p:ext uri="{BB962C8B-B14F-4D97-AF65-F5344CB8AC3E}">
        <p14:creationId xmlns:p14="http://schemas.microsoft.com/office/powerpoint/2010/main" val="2584814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DF73D1-A038-DF4A-868B-7D3BA73EB007}"/>
              </a:ext>
            </a:extLst>
          </p:cNvPr>
          <p:cNvSpPr>
            <a:spLocks noGrp="1"/>
          </p:cNvSpPr>
          <p:nvPr>
            <p:ph type="body" sz="quarter" idx="11"/>
          </p:nvPr>
        </p:nvSpPr>
        <p:spPr/>
        <p:txBody>
          <a:bodyPr>
            <a:normAutofit/>
          </a:bodyPr>
          <a:lstStyle/>
          <a:p>
            <a:endParaRPr lang="en-IN" dirty="0"/>
          </a:p>
          <a:p>
            <a:endParaRPr lang="en-US" dirty="0"/>
          </a:p>
        </p:txBody>
      </p:sp>
      <p:sp>
        <p:nvSpPr>
          <p:cNvPr id="4" name="Text Placeholder 3">
            <a:extLst>
              <a:ext uri="{FF2B5EF4-FFF2-40B4-BE49-F238E27FC236}">
                <a16:creationId xmlns:a16="http://schemas.microsoft.com/office/drawing/2014/main" id="{BD751161-6F7D-4B86-A9AB-B3E589A9F53F}"/>
              </a:ext>
            </a:extLst>
          </p:cNvPr>
          <p:cNvSpPr>
            <a:spLocks noGrp="1"/>
          </p:cNvSpPr>
          <p:nvPr>
            <p:ph type="body" sz="quarter" idx="12"/>
          </p:nvPr>
        </p:nvSpPr>
        <p:spPr/>
        <p:txBody>
          <a:bodyPr/>
          <a:lstStyle/>
          <a:p>
            <a:r>
              <a:rPr lang="en-US" dirty="0" err="1"/>
              <a:t>RestConf</a:t>
            </a:r>
            <a:endParaRPr lang="en-IN" dirty="0"/>
          </a:p>
        </p:txBody>
      </p:sp>
      <p:sp>
        <p:nvSpPr>
          <p:cNvPr id="5" name="Text Placeholder 4">
            <a:extLst>
              <a:ext uri="{FF2B5EF4-FFF2-40B4-BE49-F238E27FC236}">
                <a16:creationId xmlns:a16="http://schemas.microsoft.com/office/drawing/2014/main" id="{5A40E0B8-3026-4FC2-AFE0-A037881D0513}"/>
              </a:ext>
            </a:extLst>
          </p:cNvPr>
          <p:cNvSpPr>
            <a:spLocks noGrp="1"/>
          </p:cNvSpPr>
          <p:nvPr>
            <p:ph type="body" sz="quarter" idx="13"/>
          </p:nvPr>
        </p:nvSpPr>
        <p:spPr>
          <a:xfrm>
            <a:off x="417600" y="729343"/>
            <a:ext cx="8308800" cy="3911057"/>
          </a:xfrm>
        </p:spPr>
        <p:txBody>
          <a:bodyPr>
            <a:normAutofit/>
          </a:bodyPr>
          <a:lstStyle/>
          <a:p>
            <a:pPr marL="285750" indent="-285750">
              <a:lnSpc>
                <a:spcPct val="150000"/>
              </a:lnSpc>
              <a:buFont typeface="Arial" panose="020B0604020202020204" pitchFamily="34" charset="0"/>
              <a:buChar char="•"/>
            </a:pPr>
            <a:r>
              <a:rPr lang="en-IN" dirty="0"/>
              <a:t>HTTP-based protocol that provides a programmatic interface for accessing data defined in YANG, using the datastore concepts defined in the Network Configuration Protocol (NETCONF)</a:t>
            </a:r>
            <a:endParaRPr lang="en-US" dirty="0"/>
          </a:p>
          <a:p>
            <a:pPr marL="285750" indent="-285750">
              <a:lnSpc>
                <a:spcPct val="150000"/>
              </a:lnSpc>
              <a:buFont typeface="Arial" panose="020B0604020202020204" pitchFamily="34" charset="0"/>
              <a:buChar char="•"/>
            </a:pPr>
            <a:r>
              <a:rPr lang="en-IN" dirty="0"/>
              <a:t>Content - NETCONF uses XML much. RESTCONF allows for either JSON or XML to be used.</a:t>
            </a:r>
          </a:p>
          <a:p>
            <a:pPr marL="285750" indent="-285750">
              <a:lnSpc>
                <a:spcPct val="150000"/>
              </a:lnSpc>
              <a:buFont typeface="Arial" panose="020B0604020202020204" pitchFamily="34" charset="0"/>
              <a:buChar char="•"/>
            </a:pPr>
            <a:r>
              <a:rPr lang="en-IN" dirty="0"/>
              <a:t>Operations - Each of the operations are aligned to the various HTTP methods, providing the required suite of CRUD based operations (Create, Replace, Update and Delete).</a:t>
            </a:r>
          </a:p>
          <a:p>
            <a:pPr marL="285750" indent="-285750">
              <a:lnSpc>
                <a:spcPct val="150000"/>
              </a:lnSpc>
              <a:buFont typeface="Arial" panose="020B0604020202020204" pitchFamily="34" charset="0"/>
              <a:buChar char="•"/>
            </a:pPr>
            <a:r>
              <a:rPr lang="en-IN" dirty="0"/>
              <a:t>Transport - The transport protocol is HTTP, allowing us to use HTTPS. Providing the security benefits that TLS has.</a:t>
            </a:r>
          </a:p>
          <a:p>
            <a:pPr>
              <a:lnSpc>
                <a:spcPct val="150000"/>
              </a:lnSpc>
            </a:pPr>
            <a:endParaRPr lang="en-IN" dirty="0"/>
          </a:p>
        </p:txBody>
      </p:sp>
    </p:spTree>
    <p:extLst>
      <p:ext uri="{BB962C8B-B14F-4D97-AF65-F5344CB8AC3E}">
        <p14:creationId xmlns:p14="http://schemas.microsoft.com/office/powerpoint/2010/main" val="3251306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2A1469E-CCBC-4FE9-96DD-B3A2CE36D7AB}"/>
              </a:ext>
            </a:extLst>
          </p:cNvPr>
          <p:cNvSpPr>
            <a:spLocks noGrp="1"/>
          </p:cNvSpPr>
          <p:nvPr>
            <p:ph type="body" sz="quarter" idx="12"/>
          </p:nvPr>
        </p:nvSpPr>
        <p:spPr/>
        <p:txBody>
          <a:bodyPr/>
          <a:lstStyle/>
          <a:p>
            <a:r>
              <a:rPr lang="en-US" dirty="0" err="1"/>
              <a:t>Restconf</a:t>
            </a:r>
            <a:r>
              <a:rPr lang="en-US" dirty="0"/>
              <a:t> Stack/Operations</a:t>
            </a:r>
            <a:endParaRPr lang="en-IN" dirty="0"/>
          </a:p>
        </p:txBody>
      </p:sp>
      <p:graphicFrame>
        <p:nvGraphicFramePr>
          <p:cNvPr id="4" name="Content Placeholder 3">
            <a:extLst>
              <a:ext uri="{FF2B5EF4-FFF2-40B4-BE49-F238E27FC236}">
                <a16:creationId xmlns:a16="http://schemas.microsoft.com/office/drawing/2014/main" id="{D8AE4533-01CA-8645-84F4-7EA513912BA2}"/>
              </a:ext>
            </a:extLst>
          </p:cNvPr>
          <p:cNvGraphicFramePr>
            <a:graphicFrameLocks noGrp="1"/>
          </p:cNvGraphicFramePr>
          <p:nvPr>
            <p:ph idx="4294967295"/>
            <p:extLst>
              <p:ext uri="{D42A27DB-BD31-4B8C-83A1-F6EECF244321}">
                <p14:modId xmlns:p14="http://schemas.microsoft.com/office/powerpoint/2010/main" val="4077670755"/>
              </p:ext>
            </p:extLst>
          </p:nvPr>
        </p:nvGraphicFramePr>
        <p:xfrm>
          <a:off x="1785936" y="2581154"/>
          <a:ext cx="5572125" cy="1691640"/>
        </p:xfrm>
        <a:graphic>
          <a:graphicData uri="http://schemas.openxmlformats.org/drawingml/2006/table">
            <a:tbl>
              <a:tblPr firstRow="1">
                <a:tableStyleId>{3C2FFA5D-87B4-456A-9821-1D502468CF0F}</a:tableStyleId>
              </a:tblPr>
              <a:tblGrid>
                <a:gridCol w="1857375">
                  <a:extLst>
                    <a:ext uri="{9D8B030D-6E8A-4147-A177-3AD203B41FA5}">
                      <a16:colId xmlns:a16="http://schemas.microsoft.com/office/drawing/2014/main" val="3254415527"/>
                    </a:ext>
                  </a:extLst>
                </a:gridCol>
                <a:gridCol w="1857375">
                  <a:extLst>
                    <a:ext uri="{9D8B030D-6E8A-4147-A177-3AD203B41FA5}">
                      <a16:colId xmlns:a16="http://schemas.microsoft.com/office/drawing/2014/main" val="4152337362"/>
                    </a:ext>
                  </a:extLst>
                </a:gridCol>
                <a:gridCol w="1857375">
                  <a:extLst>
                    <a:ext uri="{9D8B030D-6E8A-4147-A177-3AD203B41FA5}">
                      <a16:colId xmlns:a16="http://schemas.microsoft.com/office/drawing/2014/main" val="2081446820"/>
                    </a:ext>
                  </a:extLst>
                </a:gridCol>
              </a:tblGrid>
              <a:tr h="211455">
                <a:tc>
                  <a:txBody>
                    <a:bodyPr/>
                    <a:lstStyle/>
                    <a:p>
                      <a:pPr algn="l" fontAlgn="t"/>
                      <a:r>
                        <a:rPr lang="en-IN" sz="1000" dirty="0">
                          <a:effectLst/>
                        </a:rPr>
                        <a:t>RESTCONF</a:t>
                      </a:r>
                      <a:endParaRPr lang="en-IN" sz="1000" b="0" dirty="0">
                        <a:effectLst/>
                      </a:endParaRPr>
                    </a:p>
                  </a:txBody>
                  <a:tcPr marL="35719" marR="35719" marT="28575" marB="28575"/>
                </a:tc>
                <a:tc>
                  <a:txBody>
                    <a:bodyPr/>
                    <a:lstStyle/>
                    <a:p>
                      <a:pPr algn="l" fontAlgn="t"/>
                      <a:r>
                        <a:rPr lang="en-IN" sz="1000" dirty="0">
                          <a:effectLst/>
                        </a:rPr>
                        <a:t>NETCONF Operation</a:t>
                      </a:r>
                      <a:endParaRPr lang="en-IN" sz="1000" b="0" dirty="0">
                        <a:effectLst/>
                      </a:endParaRPr>
                    </a:p>
                  </a:txBody>
                  <a:tcPr marL="35719" marR="35719" marT="28575" marB="28575"/>
                </a:tc>
                <a:tc>
                  <a:txBody>
                    <a:bodyPr/>
                    <a:lstStyle/>
                    <a:p>
                      <a:pPr algn="l" fontAlgn="t"/>
                      <a:r>
                        <a:rPr lang="en-IN" sz="1000" dirty="0">
                          <a:effectLst/>
                        </a:rPr>
                        <a:t>Media Type</a:t>
                      </a:r>
                      <a:endParaRPr lang="en-IN" sz="1000" b="0" dirty="0">
                        <a:effectLst/>
                      </a:endParaRPr>
                    </a:p>
                  </a:txBody>
                  <a:tcPr marL="35719" marR="35719" marT="28575" marB="28575"/>
                </a:tc>
                <a:extLst>
                  <a:ext uri="{0D108BD9-81ED-4DB2-BD59-A6C34878D82A}">
                    <a16:rowId xmlns:a16="http://schemas.microsoft.com/office/drawing/2014/main" val="1854955467"/>
                  </a:ext>
                </a:extLst>
              </a:tr>
              <a:tr h="211455">
                <a:tc>
                  <a:txBody>
                    <a:bodyPr/>
                    <a:lstStyle/>
                    <a:p>
                      <a:pPr algn="l" fontAlgn="t"/>
                      <a:r>
                        <a:rPr lang="en-IN" sz="1000">
                          <a:effectLst/>
                        </a:rPr>
                        <a:t>GET</a:t>
                      </a:r>
                    </a:p>
                  </a:txBody>
                  <a:tcPr marL="35719" marR="35719" marT="28575" marB="28575"/>
                </a:tc>
                <a:tc>
                  <a:txBody>
                    <a:bodyPr/>
                    <a:lstStyle/>
                    <a:p>
                      <a:pPr algn="l" fontAlgn="t"/>
                      <a:r>
                        <a:rPr lang="en-IN" sz="1000">
                          <a:effectLst/>
                        </a:rPr>
                        <a:t>&lt;get&gt;, &lt;get-config&gt;</a:t>
                      </a:r>
                    </a:p>
                  </a:txBody>
                  <a:tcPr marL="35719" marR="35719" marT="28575" marB="28575"/>
                </a:tc>
                <a:tc>
                  <a:txBody>
                    <a:bodyPr/>
                    <a:lstStyle/>
                    <a:p>
                      <a:pPr algn="l" fontAlgn="t"/>
                      <a:r>
                        <a:rPr lang="en-IN" sz="1000" dirty="0">
                          <a:effectLst/>
                        </a:rPr>
                        <a:t>application/</a:t>
                      </a:r>
                      <a:r>
                        <a:rPr lang="en-IN" sz="1000" dirty="0" err="1">
                          <a:effectLst/>
                        </a:rPr>
                        <a:t>yang.data</a:t>
                      </a:r>
                      <a:endParaRPr lang="en-IN" sz="1000" dirty="0">
                        <a:effectLst/>
                      </a:endParaRPr>
                    </a:p>
                  </a:txBody>
                  <a:tcPr marL="35719" marR="35719" marT="28575" marB="28575"/>
                </a:tc>
                <a:extLst>
                  <a:ext uri="{0D108BD9-81ED-4DB2-BD59-A6C34878D82A}">
                    <a16:rowId xmlns:a16="http://schemas.microsoft.com/office/drawing/2014/main" val="3502558727"/>
                  </a:ext>
                </a:extLst>
              </a:tr>
              <a:tr h="211455">
                <a:tc>
                  <a:txBody>
                    <a:bodyPr/>
                    <a:lstStyle/>
                    <a:p>
                      <a:pPr algn="l" fontAlgn="t"/>
                      <a:r>
                        <a:rPr lang="en-IN" sz="1000">
                          <a:effectLst/>
                        </a:rPr>
                        <a:t>GET</a:t>
                      </a:r>
                    </a:p>
                  </a:txBody>
                  <a:tcPr marL="35719" marR="35719" marT="28575" marB="28575"/>
                </a:tc>
                <a:tc>
                  <a:txBody>
                    <a:bodyPr/>
                    <a:lstStyle/>
                    <a:p>
                      <a:pPr algn="l" fontAlgn="t"/>
                      <a:r>
                        <a:rPr lang="en-IN" sz="1000">
                          <a:effectLst/>
                        </a:rPr>
                        <a:t>&lt;create-subscription&gt;</a:t>
                      </a:r>
                    </a:p>
                  </a:txBody>
                  <a:tcPr marL="35719" marR="35719" marT="28575" marB="28575"/>
                </a:tc>
                <a:tc>
                  <a:txBody>
                    <a:bodyPr/>
                    <a:lstStyle/>
                    <a:p>
                      <a:pPr algn="l" fontAlgn="t"/>
                      <a:r>
                        <a:rPr lang="en-IN" sz="1000" dirty="0">
                          <a:effectLst/>
                        </a:rPr>
                        <a:t>text/event-stream</a:t>
                      </a:r>
                    </a:p>
                  </a:txBody>
                  <a:tcPr marL="35719" marR="35719" marT="28575" marB="28575"/>
                </a:tc>
                <a:extLst>
                  <a:ext uri="{0D108BD9-81ED-4DB2-BD59-A6C34878D82A}">
                    <a16:rowId xmlns:a16="http://schemas.microsoft.com/office/drawing/2014/main" val="3980974521"/>
                  </a:ext>
                </a:extLst>
              </a:tr>
              <a:tr h="211455">
                <a:tc>
                  <a:txBody>
                    <a:bodyPr/>
                    <a:lstStyle/>
                    <a:p>
                      <a:pPr algn="l" fontAlgn="t"/>
                      <a:r>
                        <a:rPr lang="en-IN" sz="1000">
                          <a:effectLst/>
                        </a:rPr>
                        <a:t>POST</a:t>
                      </a:r>
                    </a:p>
                  </a:txBody>
                  <a:tcPr marL="35719" marR="35719" marT="28575" marB="28575"/>
                </a:tc>
                <a:tc>
                  <a:txBody>
                    <a:bodyPr/>
                    <a:lstStyle/>
                    <a:p>
                      <a:pPr algn="l" fontAlgn="t"/>
                      <a:r>
                        <a:rPr lang="en-IN" sz="1000" dirty="0">
                          <a:effectLst/>
                        </a:rPr>
                        <a:t>any &lt;</a:t>
                      </a:r>
                      <a:r>
                        <a:rPr lang="en-IN" sz="1000" dirty="0" err="1">
                          <a:effectLst/>
                        </a:rPr>
                        <a:t>rpc</a:t>
                      </a:r>
                      <a:r>
                        <a:rPr lang="en-IN" sz="1000" dirty="0">
                          <a:effectLst/>
                        </a:rPr>
                        <a:t>&gt; operation</a:t>
                      </a:r>
                    </a:p>
                  </a:txBody>
                  <a:tcPr marL="35719" marR="35719" marT="28575" marB="28575"/>
                </a:tc>
                <a:tc>
                  <a:txBody>
                    <a:bodyPr/>
                    <a:lstStyle/>
                    <a:p>
                      <a:pPr algn="l" fontAlgn="t"/>
                      <a:r>
                        <a:rPr lang="en-IN" sz="1000" dirty="0">
                          <a:effectLst/>
                        </a:rPr>
                        <a:t>application/</a:t>
                      </a:r>
                      <a:r>
                        <a:rPr lang="en-IN" sz="1000" dirty="0" err="1">
                          <a:effectLst/>
                        </a:rPr>
                        <a:t>yang.operation</a:t>
                      </a:r>
                      <a:endParaRPr lang="en-IN" sz="1000" dirty="0">
                        <a:effectLst/>
                      </a:endParaRPr>
                    </a:p>
                  </a:txBody>
                  <a:tcPr marL="35719" marR="35719" marT="28575" marB="28575"/>
                </a:tc>
                <a:extLst>
                  <a:ext uri="{0D108BD9-81ED-4DB2-BD59-A6C34878D82A}">
                    <a16:rowId xmlns:a16="http://schemas.microsoft.com/office/drawing/2014/main" val="1969666379"/>
                  </a:ext>
                </a:extLst>
              </a:tr>
              <a:tr h="211455">
                <a:tc>
                  <a:txBody>
                    <a:bodyPr/>
                    <a:lstStyle/>
                    <a:p>
                      <a:pPr algn="l" fontAlgn="t"/>
                      <a:r>
                        <a:rPr lang="en-IN" sz="1000">
                          <a:effectLst/>
                        </a:rPr>
                        <a:t>PUT</a:t>
                      </a:r>
                    </a:p>
                  </a:txBody>
                  <a:tcPr marL="35719" marR="35719" marT="28575" marB="28575"/>
                </a:tc>
                <a:tc>
                  <a:txBody>
                    <a:bodyPr/>
                    <a:lstStyle/>
                    <a:p>
                      <a:pPr algn="l" fontAlgn="t"/>
                      <a:r>
                        <a:rPr lang="en-IN" sz="1000" dirty="0">
                          <a:effectLst/>
                        </a:rPr>
                        <a:t>replace</a:t>
                      </a:r>
                    </a:p>
                  </a:txBody>
                  <a:tcPr marL="35719" marR="35719" marT="28575" marB="28575"/>
                </a:tc>
                <a:tc>
                  <a:txBody>
                    <a:bodyPr/>
                    <a:lstStyle/>
                    <a:p>
                      <a:pPr algn="l" fontAlgn="t"/>
                      <a:r>
                        <a:rPr lang="en-IN" sz="1000" dirty="0">
                          <a:effectLst/>
                        </a:rPr>
                        <a:t>application/</a:t>
                      </a:r>
                      <a:r>
                        <a:rPr lang="en-IN" sz="1000" dirty="0" err="1">
                          <a:effectLst/>
                        </a:rPr>
                        <a:t>yang.data</a:t>
                      </a:r>
                      <a:endParaRPr lang="en-IN" sz="1000" dirty="0">
                        <a:effectLst/>
                      </a:endParaRPr>
                    </a:p>
                  </a:txBody>
                  <a:tcPr marL="35719" marR="35719" marT="28575" marB="28575"/>
                </a:tc>
                <a:extLst>
                  <a:ext uri="{0D108BD9-81ED-4DB2-BD59-A6C34878D82A}">
                    <a16:rowId xmlns:a16="http://schemas.microsoft.com/office/drawing/2014/main" val="3352299108"/>
                  </a:ext>
                </a:extLst>
              </a:tr>
              <a:tr h="211455">
                <a:tc>
                  <a:txBody>
                    <a:bodyPr/>
                    <a:lstStyle/>
                    <a:p>
                      <a:pPr algn="l" fontAlgn="t"/>
                      <a:r>
                        <a:rPr lang="en-IN" sz="1000">
                          <a:effectLst/>
                        </a:rPr>
                        <a:t>PATCH</a:t>
                      </a:r>
                    </a:p>
                  </a:txBody>
                  <a:tcPr marL="35719" marR="35719" marT="28575" marB="28575"/>
                </a:tc>
                <a:tc>
                  <a:txBody>
                    <a:bodyPr/>
                    <a:lstStyle/>
                    <a:p>
                      <a:pPr algn="l" fontAlgn="t"/>
                      <a:r>
                        <a:rPr lang="en-IN" sz="1000" dirty="0">
                          <a:effectLst/>
                        </a:rPr>
                        <a:t>any edit operation</a:t>
                      </a:r>
                    </a:p>
                  </a:txBody>
                  <a:tcPr marL="35719" marR="35719" marT="28575" marB="28575"/>
                </a:tc>
                <a:tc>
                  <a:txBody>
                    <a:bodyPr/>
                    <a:lstStyle/>
                    <a:p>
                      <a:pPr algn="l" fontAlgn="t"/>
                      <a:r>
                        <a:rPr lang="en-IN" sz="1000" dirty="0">
                          <a:effectLst/>
                        </a:rPr>
                        <a:t>application/</a:t>
                      </a:r>
                      <a:r>
                        <a:rPr lang="en-IN" sz="1000" dirty="0" err="1">
                          <a:effectLst/>
                        </a:rPr>
                        <a:t>yang.patch</a:t>
                      </a:r>
                      <a:endParaRPr lang="en-IN" sz="1000" dirty="0">
                        <a:effectLst/>
                      </a:endParaRPr>
                    </a:p>
                  </a:txBody>
                  <a:tcPr marL="35719" marR="35719" marT="28575" marB="28575"/>
                </a:tc>
                <a:extLst>
                  <a:ext uri="{0D108BD9-81ED-4DB2-BD59-A6C34878D82A}">
                    <a16:rowId xmlns:a16="http://schemas.microsoft.com/office/drawing/2014/main" val="1449960318"/>
                  </a:ext>
                </a:extLst>
              </a:tr>
              <a:tr h="211455">
                <a:tc>
                  <a:txBody>
                    <a:bodyPr/>
                    <a:lstStyle/>
                    <a:p>
                      <a:pPr algn="l" fontAlgn="t"/>
                      <a:r>
                        <a:rPr lang="en-IN" sz="1000">
                          <a:effectLst/>
                        </a:rPr>
                        <a:t>PATCH</a:t>
                      </a:r>
                    </a:p>
                  </a:txBody>
                  <a:tcPr marL="35719" marR="35719" marT="28575" marB="28575"/>
                </a:tc>
                <a:tc>
                  <a:txBody>
                    <a:bodyPr/>
                    <a:lstStyle/>
                    <a:p>
                      <a:pPr algn="l" fontAlgn="t"/>
                      <a:r>
                        <a:rPr lang="en-IN" sz="1000">
                          <a:effectLst/>
                        </a:rPr>
                        <a:t>merge</a:t>
                      </a:r>
                    </a:p>
                  </a:txBody>
                  <a:tcPr marL="35719" marR="35719" marT="28575" marB="28575"/>
                </a:tc>
                <a:tc>
                  <a:txBody>
                    <a:bodyPr/>
                    <a:lstStyle/>
                    <a:p>
                      <a:pPr algn="l" fontAlgn="t"/>
                      <a:r>
                        <a:rPr lang="en-IN" sz="1000" dirty="0">
                          <a:effectLst/>
                        </a:rPr>
                        <a:t>application/</a:t>
                      </a:r>
                      <a:r>
                        <a:rPr lang="en-IN" sz="1000" dirty="0" err="1">
                          <a:effectLst/>
                        </a:rPr>
                        <a:t>yang.data</a:t>
                      </a:r>
                      <a:endParaRPr lang="en-IN" sz="1000" dirty="0">
                        <a:effectLst/>
                      </a:endParaRPr>
                    </a:p>
                  </a:txBody>
                  <a:tcPr marL="35719" marR="35719" marT="28575" marB="28575"/>
                </a:tc>
                <a:extLst>
                  <a:ext uri="{0D108BD9-81ED-4DB2-BD59-A6C34878D82A}">
                    <a16:rowId xmlns:a16="http://schemas.microsoft.com/office/drawing/2014/main" val="727615824"/>
                  </a:ext>
                </a:extLst>
              </a:tr>
              <a:tr h="211455">
                <a:tc>
                  <a:txBody>
                    <a:bodyPr/>
                    <a:lstStyle/>
                    <a:p>
                      <a:pPr algn="l" fontAlgn="t"/>
                      <a:r>
                        <a:rPr lang="en-IN" sz="1000">
                          <a:effectLst/>
                        </a:rPr>
                        <a:t>DELETE</a:t>
                      </a:r>
                    </a:p>
                  </a:txBody>
                  <a:tcPr marL="35719" marR="35719" marT="28575" marB="28575"/>
                </a:tc>
                <a:tc>
                  <a:txBody>
                    <a:bodyPr/>
                    <a:lstStyle/>
                    <a:p>
                      <a:pPr algn="l" fontAlgn="t"/>
                      <a:r>
                        <a:rPr lang="en-IN" sz="1000">
                          <a:effectLst/>
                        </a:rPr>
                        <a:t>delete</a:t>
                      </a:r>
                    </a:p>
                  </a:txBody>
                  <a:tcPr marL="35719" marR="35719" marT="28575" marB="28575"/>
                </a:tc>
                <a:tc>
                  <a:txBody>
                    <a:bodyPr/>
                    <a:lstStyle/>
                    <a:p>
                      <a:pPr algn="l" fontAlgn="t"/>
                      <a:r>
                        <a:rPr lang="en-IN" sz="1000" dirty="0">
                          <a:effectLst/>
                        </a:rPr>
                        <a:t>application/</a:t>
                      </a:r>
                      <a:r>
                        <a:rPr lang="en-IN" sz="1000" dirty="0" err="1">
                          <a:effectLst/>
                        </a:rPr>
                        <a:t>yang.data</a:t>
                      </a:r>
                      <a:endParaRPr lang="en-IN" sz="1000" dirty="0">
                        <a:effectLst/>
                      </a:endParaRPr>
                    </a:p>
                  </a:txBody>
                  <a:tcPr marL="35719" marR="35719" marT="28575" marB="28575"/>
                </a:tc>
                <a:extLst>
                  <a:ext uri="{0D108BD9-81ED-4DB2-BD59-A6C34878D82A}">
                    <a16:rowId xmlns:a16="http://schemas.microsoft.com/office/drawing/2014/main" val="823476036"/>
                  </a:ext>
                </a:extLst>
              </a:tr>
            </a:tbl>
          </a:graphicData>
        </a:graphic>
      </p:graphicFrame>
      <p:pic>
        <p:nvPicPr>
          <p:cNvPr id="5" name="Picture 4">
            <a:extLst>
              <a:ext uri="{FF2B5EF4-FFF2-40B4-BE49-F238E27FC236}">
                <a16:creationId xmlns:a16="http://schemas.microsoft.com/office/drawing/2014/main" id="{2D1B8A92-BFB8-1D40-A493-7099B3B0CE93}"/>
              </a:ext>
            </a:extLst>
          </p:cNvPr>
          <p:cNvPicPr>
            <a:picLocks noChangeAspect="1"/>
          </p:cNvPicPr>
          <p:nvPr/>
        </p:nvPicPr>
        <p:blipFill>
          <a:blip r:embed="rId2"/>
          <a:stretch>
            <a:fillRect/>
          </a:stretch>
        </p:blipFill>
        <p:spPr>
          <a:xfrm>
            <a:off x="3194274" y="1138102"/>
            <a:ext cx="2428875" cy="895350"/>
          </a:xfrm>
          <a:prstGeom prst="rect">
            <a:avLst/>
          </a:prstGeom>
        </p:spPr>
      </p:pic>
    </p:spTree>
    <p:extLst>
      <p:ext uri="{BB962C8B-B14F-4D97-AF65-F5344CB8AC3E}">
        <p14:creationId xmlns:p14="http://schemas.microsoft.com/office/powerpoint/2010/main" val="3553431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14C9F0-C691-435C-A964-AC694B1C04F6}"/>
              </a:ext>
            </a:extLst>
          </p:cNvPr>
          <p:cNvSpPr>
            <a:spLocks noGrp="1"/>
          </p:cNvSpPr>
          <p:nvPr>
            <p:ph type="body" sz="quarter" idx="12"/>
          </p:nvPr>
        </p:nvSpPr>
        <p:spPr/>
        <p:txBody>
          <a:bodyPr/>
          <a:lstStyle/>
          <a:p>
            <a:r>
              <a:rPr lang="en-US" dirty="0" err="1"/>
              <a:t>gRPC</a:t>
            </a:r>
            <a:endParaRPr lang="en-IN" dirty="0"/>
          </a:p>
        </p:txBody>
      </p:sp>
      <p:sp>
        <p:nvSpPr>
          <p:cNvPr id="6" name="Text Placeholder 5">
            <a:extLst>
              <a:ext uri="{FF2B5EF4-FFF2-40B4-BE49-F238E27FC236}">
                <a16:creationId xmlns:a16="http://schemas.microsoft.com/office/drawing/2014/main" id="{10E37ECC-05FD-4A4D-8268-6C58916C538E}"/>
              </a:ext>
            </a:extLst>
          </p:cNvPr>
          <p:cNvSpPr>
            <a:spLocks noGrp="1"/>
          </p:cNvSpPr>
          <p:nvPr>
            <p:ph type="body" sz="quarter" idx="13"/>
          </p:nvPr>
        </p:nvSpPr>
        <p:spPr>
          <a:xfrm>
            <a:off x="417600" y="751114"/>
            <a:ext cx="8308800" cy="3889286"/>
          </a:xfrm>
        </p:spPr>
        <p:txBody>
          <a:bodyPr/>
          <a:lstStyle/>
          <a:p>
            <a:pPr marL="285750" indent="-285750">
              <a:lnSpc>
                <a:spcPct val="150000"/>
              </a:lnSpc>
              <a:buFont typeface="Arial" panose="020B0604020202020204" pitchFamily="34" charset="0"/>
              <a:buChar char="•"/>
            </a:pPr>
            <a:r>
              <a:rPr lang="en-IN" dirty="0" err="1"/>
              <a:t>gRPC</a:t>
            </a:r>
            <a:r>
              <a:rPr lang="en-IN" dirty="0"/>
              <a:t> is a modern, open source remote procedure call (RPC) framework that can run anywhere. It enables client and server applications to communicate transparently, and makes it easier to build connected systems</a:t>
            </a:r>
          </a:p>
          <a:p>
            <a:pPr marL="285750" indent="-285750">
              <a:lnSpc>
                <a:spcPct val="150000"/>
              </a:lnSpc>
              <a:buFont typeface="Arial" panose="020B0604020202020204" pitchFamily="34" charset="0"/>
              <a:buChar char="•"/>
            </a:pPr>
            <a:r>
              <a:rPr lang="en-IN" dirty="0"/>
              <a:t>Low latency, highly scalable, distributed systems.</a:t>
            </a:r>
          </a:p>
          <a:p>
            <a:pPr marL="285750" indent="-285750">
              <a:lnSpc>
                <a:spcPct val="150000"/>
              </a:lnSpc>
              <a:buFont typeface="Arial" panose="020B0604020202020204" pitchFamily="34" charset="0"/>
              <a:buChar char="•"/>
            </a:pPr>
            <a:r>
              <a:rPr lang="en-IN" dirty="0"/>
              <a:t>Developing mobile clients which are communicating to a cloud server.</a:t>
            </a:r>
          </a:p>
          <a:p>
            <a:pPr marL="285750" indent="-285750">
              <a:lnSpc>
                <a:spcPct val="150000"/>
              </a:lnSpc>
              <a:buFont typeface="Arial" panose="020B0604020202020204" pitchFamily="34" charset="0"/>
              <a:buChar char="•"/>
            </a:pPr>
            <a:r>
              <a:rPr lang="en-IN" dirty="0"/>
              <a:t>Designing a new protocol that needs to be accurate, efficient and language independent.</a:t>
            </a:r>
          </a:p>
          <a:p>
            <a:pPr marL="285750" indent="-285750">
              <a:lnSpc>
                <a:spcPct val="150000"/>
              </a:lnSpc>
              <a:buFont typeface="Arial" panose="020B0604020202020204" pitchFamily="34" charset="0"/>
              <a:buChar char="•"/>
            </a:pPr>
            <a:r>
              <a:rPr lang="en-IN" dirty="0"/>
              <a:t>Layered design to enable extension </a:t>
            </a:r>
            <a:r>
              <a:rPr lang="en-IN" dirty="0" err="1"/>
              <a:t>eg.</a:t>
            </a:r>
            <a:r>
              <a:rPr lang="en-IN" dirty="0"/>
              <a:t> authentication, load balancing, logging and monitoring etc.</a:t>
            </a:r>
          </a:p>
          <a:p>
            <a:endParaRPr lang="en-US" dirty="0"/>
          </a:p>
          <a:p>
            <a:endParaRPr lang="en-IN" dirty="0"/>
          </a:p>
        </p:txBody>
      </p:sp>
    </p:spTree>
    <p:extLst>
      <p:ext uri="{BB962C8B-B14F-4D97-AF65-F5344CB8AC3E}">
        <p14:creationId xmlns:p14="http://schemas.microsoft.com/office/powerpoint/2010/main" val="3200638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F2856A-0E79-4D19-9C18-4C8253CC0BE7}"/>
              </a:ext>
            </a:extLst>
          </p:cNvPr>
          <p:cNvSpPr>
            <a:spLocks noGrp="1"/>
          </p:cNvSpPr>
          <p:nvPr>
            <p:ph type="body" sz="quarter" idx="12"/>
          </p:nvPr>
        </p:nvSpPr>
        <p:spPr/>
        <p:txBody>
          <a:bodyPr/>
          <a:lstStyle/>
          <a:p>
            <a:r>
              <a:rPr lang="en-US" dirty="0" err="1"/>
              <a:t>gRPC</a:t>
            </a:r>
            <a:r>
              <a:rPr lang="en-US" dirty="0"/>
              <a:t> Networking Use cases</a:t>
            </a:r>
            <a:endParaRPr lang="en-IN" dirty="0"/>
          </a:p>
        </p:txBody>
      </p:sp>
      <p:sp>
        <p:nvSpPr>
          <p:cNvPr id="7" name="Text Placeholder 6">
            <a:extLst>
              <a:ext uri="{FF2B5EF4-FFF2-40B4-BE49-F238E27FC236}">
                <a16:creationId xmlns:a16="http://schemas.microsoft.com/office/drawing/2014/main" id="{A265AEB9-0736-4A2F-84F0-2D52FC374F5E}"/>
              </a:ext>
            </a:extLst>
          </p:cNvPr>
          <p:cNvSpPr>
            <a:spLocks noGrp="1"/>
          </p:cNvSpPr>
          <p:nvPr>
            <p:ph type="body" sz="quarter" idx="13"/>
          </p:nvPr>
        </p:nvSpPr>
        <p:spPr>
          <a:xfrm>
            <a:off x="417600" y="772887"/>
            <a:ext cx="8308800" cy="3867514"/>
          </a:xfrm>
        </p:spPr>
        <p:txBody>
          <a:bodyPr>
            <a:normAutofit/>
          </a:bodyPr>
          <a:lstStyle/>
          <a:p>
            <a:pPr marL="285750" indent="-285750">
              <a:lnSpc>
                <a:spcPct val="150000"/>
              </a:lnSpc>
              <a:buFont typeface="Arial" panose="020B0604020202020204" pitchFamily="34" charset="0"/>
              <a:buChar char="•"/>
            </a:pPr>
            <a:r>
              <a:rPr lang="en-US" dirty="0"/>
              <a:t>Telemetry monitoring</a:t>
            </a:r>
            <a:endParaRPr lang="en-IN" dirty="0"/>
          </a:p>
          <a:p>
            <a:pPr marL="285750" lvl="0" indent="-285750">
              <a:lnSpc>
                <a:spcPct val="150000"/>
              </a:lnSpc>
              <a:buFont typeface="Arial" panose="020B0604020202020204" pitchFamily="34" charset="0"/>
              <a:buChar char="•"/>
            </a:pPr>
            <a:r>
              <a:rPr lang="en-US" dirty="0"/>
              <a:t>Configuration Management</a:t>
            </a:r>
          </a:p>
          <a:p>
            <a:pPr marL="285750" lvl="0" indent="-285750">
              <a:lnSpc>
                <a:spcPct val="150000"/>
              </a:lnSpc>
              <a:buFont typeface="Arial" panose="020B0604020202020204" pitchFamily="34" charset="0"/>
              <a:buChar char="•"/>
            </a:pPr>
            <a:r>
              <a:rPr lang="en-IN" dirty="0"/>
              <a:t>Whole Network Management can be done using </a:t>
            </a:r>
            <a:r>
              <a:rPr lang="en-IN" dirty="0" err="1"/>
              <a:t>gRPC</a:t>
            </a:r>
            <a:r>
              <a:rPr lang="en-IN" dirty="0"/>
              <a:t> for SROS Node</a:t>
            </a:r>
          </a:p>
          <a:p>
            <a:pPr marL="285750" lvl="0" indent="-285750">
              <a:lnSpc>
                <a:spcPct val="150000"/>
              </a:lnSpc>
              <a:buFont typeface="Arial" panose="020B0604020202020204" pitchFamily="34" charset="0"/>
              <a:buChar char="•"/>
            </a:pPr>
            <a:r>
              <a:rPr lang="en-US" dirty="0"/>
              <a:t>RIB Programming API</a:t>
            </a:r>
            <a:endParaRPr lang="en-IN" dirty="0"/>
          </a:p>
          <a:p>
            <a:pPr marL="516150" lvl="1" indent="-285750">
              <a:lnSpc>
                <a:spcPct val="150000"/>
              </a:lnSpc>
              <a:buFont typeface="Arial" panose="020B0604020202020204" pitchFamily="34" charset="0"/>
              <a:buChar char="•"/>
            </a:pPr>
            <a:r>
              <a:rPr lang="en-US" dirty="0"/>
              <a:t>Refer: </a:t>
            </a:r>
            <a:r>
              <a:rPr lang="en-IN" u="sng" dirty="0">
                <a:hlinkClick r:id="rId2"/>
              </a:rPr>
              <a:t>https://infocenter.nokia.com/public/7750SR160R4A/index.jsp?topic=%2Fcom.sr.router.config%2Fhtml%2Frib_api.html</a:t>
            </a:r>
            <a:endParaRPr lang="en-IN" dirty="0"/>
          </a:p>
          <a:p>
            <a:pPr marL="285750" lvl="0" indent="-285750">
              <a:lnSpc>
                <a:spcPct val="150000"/>
              </a:lnSpc>
              <a:buFont typeface="Arial" panose="020B0604020202020204" pitchFamily="34" charset="0"/>
              <a:buChar char="•"/>
            </a:pPr>
            <a:r>
              <a:rPr lang="en-US" dirty="0"/>
              <a:t>Automate Operations and Tasks.</a:t>
            </a:r>
            <a:endParaRPr lang="en-IN" dirty="0"/>
          </a:p>
          <a:p>
            <a:pPr marL="516150" lvl="1" indent="-285750">
              <a:lnSpc>
                <a:spcPct val="150000"/>
              </a:lnSpc>
              <a:buFont typeface="Arial" panose="020B0604020202020204" pitchFamily="34" charset="0"/>
              <a:buChar char="•"/>
            </a:pPr>
            <a:r>
              <a:rPr lang="en-US" dirty="0"/>
              <a:t>Yet to implement in SROS Nodes</a:t>
            </a:r>
          </a:p>
          <a:p>
            <a:pPr marL="342900" lvl="1"/>
            <a:endParaRPr lang="en-IN" dirty="0"/>
          </a:p>
          <a:p>
            <a:endParaRPr lang="en-US" dirty="0"/>
          </a:p>
          <a:p>
            <a:endParaRPr lang="en-IN" dirty="0"/>
          </a:p>
        </p:txBody>
      </p:sp>
    </p:spTree>
    <p:extLst>
      <p:ext uri="{BB962C8B-B14F-4D97-AF65-F5344CB8AC3E}">
        <p14:creationId xmlns:p14="http://schemas.microsoft.com/office/powerpoint/2010/main" val="1052231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0EA98E-27F0-40D6-983B-4C9A20F2A72A}"/>
              </a:ext>
            </a:extLst>
          </p:cNvPr>
          <p:cNvSpPr>
            <a:spLocks noGrp="1"/>
          </p:cNvSpPr>
          <p:nvPr>
            <p:ph type="body" sz="quarter" idx="12"/>
          </p:nvPr>
        </p:nvSpPr>
        <p:spPr/>
        <p:txBody>
          <a:bodyPr/>
          <a:lstStyle/>
          <a:p>
            <a:r>
              <a:rPr lang="en-US" dirty="0" err="1"/>
              <a:t>gRPC</a:t>
            </a:r>
            <a:r>
              <a:rPr lang="en-US" dirty="0"/>
              <a:t> 4 different service methods</a:t>
            </a:r>
            <a:endParaRPr lang="en-IN" dirty="0"/>
          </a:p>
        </p:txBody>
      </p:sp>
      <p:sp>
        <p:nvSpPr>
          <p:cNvPr id="6" name="Text Placeholder 5">
            <a:extLst>
              <a:ext uri="{FF2B5EF4-FFF2-40B4-BE49-F238E27FC236}">
                <a16:creationId xmlns:a16="http://schemas.microsoft.com/office/drawing/2014/main" id="{51A88F8A-DB83-47B1-84F8-08F83CA5C968}"/>
              </a:ext>
            </a:extLst>
          </p:cNvPr>
          <p:cNvSpPr>
            <a:spLocks noGrp="1"/>
          </p:cNvSpPr>
          <p:nvPr>
            <p:ph type="body" sz="quarter" idx="13"/>
          </p:nvPr>
        </p:nvSpPr>
        <p:spPr>
          <a:xfrm>
            <a:off x="417600" y="718457"/>
            <a:ext cx="8308800" cy="3921943"/>
          </a:xfrm>
        </p:spPr>
        <p:txBody>
          <a:bodyPr>
            <a:normAutofit fontScale="77500" lnSpcReduction="20000"/>
          </a:bodyPr>
          <a:lstStyle/>
          <a:p>
            <a:pPr marL="285750" lvl="0" indent="-285750">
              <a:lnSpc>
                <a:spcPct val="150000"/>
              </a:lnSpc>
              <a:buFont typeface="Arial" panose="020B0604020202020204" pitchFamily="34" charset="0"/>
              <a:buChar char="•"/>
            </a:pPr>
            <a:r>
              <a:rPr lang="en-US" dirty="0"/>
              <a:t>Unary RPC: </a:t>
            </a:r>
            <a:endParaRPr lang="en-IN" dirty="0"/>
          </a:p>
          <a:p>
            <a:pPr marL="516150" lvl="1" indent="-285750">
              <a:lnSpc>
                <a:spcPct val="150000"/>
              </a:lnSpc>
              <a:buFont typeface="Arial" panose="020B0604020202020204" pitchFamily="34" charset="0"/>
              <a:buChar char="•"/>
            </a:pPr>
            <a:r>
              <a:rPr lang="en-IN" dirty="0"/>
              <a:t>The client sends a single request to the server and gets a single response back, just like a normal function call.</a:t>
            </a:r>
          </a:p>
          <a:p>
            <a:pPr marL="285750" lvl="0" indent="-285750">
              <a:lnSpc>
                <a:spcPct val="150000"/>
              </a:lnSpc>
              <a:buFont typeface="Arial" panose="020B0604020202020204" pitchFamily="34" charset="0"/>
              <a:buChar char="•"/>
            </a:pPr>
            <a:r>
              <a:rPr lang="en-US" dirty="0"/>
              <a:t>Server streaming RPC</a:t>
            </a:r>
            <a:endParaRPr lang="en-IN" dirty="0"/>
          </a:p>
          <a:p>
            <a:pPr marL="516150" lvl="1" indent="-285750">
              <a:lnSpc>
                <a:spcPct val="150000"/>
              </a:lnSpc>
              <a:buFont typeface="Arial" panose="020B0604020202020204" pitchFamily="34" charset="0"/>
              <a:buChar char="•"/>
            </a:pPr>
            <a:r>
              <a:rPr lang="en-IN" dirty="0"/>
              <a:t>The server and gets a stream to read a sequence of messages back. The client reads from the returned stream until there are no more messages. </a:t>
            </a:r>
            <a:r>
              <a:rPr lang="en-IN" dirty="0" err="1"/>
              <a:t>gRPC</a:t>
            </a:r>
            <a:r>
              <a:rPr lang="en-IN" dirty="0"/>
              <a:t> guarantees message ordering within an individual RPC call.</a:t>
            </a:r>
          </a:p>
          <a:p>
            <a:pPr marL="285750" lvl="0" indent="-285750">
              <a:lnSpc>
                <a:spcPct val="150000"/>
              </a:lnSpc>
              <a:buFont typeface="Arial" panose="020B0604020202020204" pitchFamily="34" charset="0"/>
              <a:buChar char="•"/>
            </a:pPr>
            <a:r>
              <a:rPr lang="en-US" dirty="0"/>
              <a:t>Client streaming RPC</a:t>
            </a:r>
            <a:endParaRPr lang="en-IN" dirty="0"/>
          </a:p>
          <a:p>
            <a:pPr marL="516150" lvl="1" indent="-285750">
              <a:lnSpc>
                <a:spcPct val="150000"/>
              </a:lnSpc>
              <a:buFont typeface="Arial" panose="020B0604020202020204" pitchFamily="34" charset="0"/>
              <a:buChar char="•"/>
            </a:pPr>
            <a:r>
              <a:rPr lang="en-IN" dirty="0"/>
              <a:t>The client writes a sequence of messages and sends them to the server, again using a provided stream. Once the client has finished writing the messages, it waits for the server to read them and return its response. Again, </a:t>
            </a:r>
            <a:r>
              <a:rPr lang="en-IN" dirty="0" err="1"/>
              <a:t>gRPC</a:t>
            </a:r>
            <a:r>
              <a:rPr lang="en-IN" dirty="0"/>
              <a:t> guarantees message ordering within an individual RPC call.</a:t>
            </a:r>
          </a:p>
          <a:p>
            <a:pPr marL="285750" lvl="0" indent="-285750">
              <a:lnSpc>
                <a:spcPct val="150000"/>
              </a:lnSpc>
              <a:buFont typeface="Arial" panose="020B0604020202020204" pitchFamily="34" charset="0"/>
              <a:buChar char="•"/>
            </a:pPr>
            <a:r>
              <a:rPr lang="en-US" dirty="0"/>
              <a:t>Bidirectional streaming RPC</a:t>
            </a:r>
            <a:endParaRPr lang="en-IN" dirty="0"/>
          </a:p>
          <a:p>
            <a:pPr marL="516150" lvl="1" indent="-285750">
              <a:lnSpc>
                <a:spcPct val="150000"/>
              </a:lnSpc>
              <a:buFont typeface="Arial" panose="020B0604020202020204" pitchFamily="34" charset="0"/>
              <a:buChar char="•"/>
            </a:pPr>
            <a:r>
              <a:rPr lang="en-IN" dirty="0"/>
              <a:t>where both sides send a sequence of messages using a read-write stream. The two streams operate independently, so clients and servers can read and write in whatever order they like: for example, the server could wait to receive all the client messages before writing its responses, or it could alternately read a message then write a message, or some other combination of reads and writes. The order of messages in each stream is preserved.</a:t>
            </a:r>
          </a:p>
          <a:p>
            <a:endParaRPr lang="en-US" dirty="0"/>
          </a:p>
          <a:p>
            <a:endParaRPr lang="en-IN" dirty="0"/>
          </a:p>
        </p:txBody>
      </p:sp>
    </p:spTree>
    <p:extLst>
      <p:ext uri="{BB962C8B-B14F-4D97-AF65-F5344CB8AC3E}">
        <p14:creationId xmlns:p14="http://schemas.microsoft.com/office/powerpoint/2010/main" val="42078660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ACD846E-7498-453A-AE0C-119A97C58B87}"/>
              </a:ext>
            </a:extLst>
          </p:cNvPr>
          <p:cNvSpPr>
            <a:spLocks noGrp="1"/>
          </p:cNvSpPr>
          <p:nvPr>
            <p:ph type="body" sz="quarter" idx="12"/>
          </p:nvPr>
        </p:nvSpPr>
        <p:spPr/>
        <p:txBody>
          <a:bodyPr/>
          <a:lstStyle/>
          <a:p>
            <a:r>
              <a:rPr lang="en-US" dirty="0"/>
              <a:t>Show </a:t>
            </a:r>
            <a:r>
              <a:rPr lang="en-US" dirty="0" err="1"/>
              <a:t>gRPC</a:t>
            </a:r>
            <a:r>
              <a:rPr lang="en-US" dirty="0"/>
              <a:t> sample requests in NSP/MDM</a:t>
            </a:r>
            <a:endParaRPr lang="en-IN" dirty="0"/>
          </a:p>
        </p:txBody>
      </p:sp>
      <p:sp>
        <p:nvSpPr>
          <p:cNvPr id="5" name="Text Placeholder 4">
            <a:extLst>
              <a:ext uri="{FF2B5EF4-FFF2-40B4-BE49-F238E27FC236}">
                <a16:creationId xmlns:a16="http://schemas.microsoft.com/office/drawing/2014/main" id="{5DC69AC5-9BEA-49A4-88E9-8204E99FD042}"/>
              </a:ext>
            </a:extLst>
          </p:cNvPr>
          <p:cNvSpPr>
            <a:spLocks noGrp="1"/>
          </p:cNvSpPr>
          <p:nvPr>
            <p:ph type="body" sz="quarter" idx="13"/>
          </p:nvPr>
        </p:nvSpPr>
        <p:spPr>
          <a:xfrm>
            <a:off x="417600" y="892629"/>
            <a:ext cx="8308800" cy="3747771"/>
          </a:xfrm>
        </p:spPr>
        <p:txBody>
          <a:bodyPr/>
          <a:lstStyle/>
          <a:p>
            <a:pPr marL="285750" indent="-285750">
              <a:lnSpc>
                <a:spcPct val="150000"/>
              </a:lnSpc>
              <a:buFont typeface="Arial" panose="020B0604020202020204" pitchFamily="34" charset="0"/>
              <a:buChar char="•"/>
            </a:pPr>
            <a:r>
              <a:rPr lang="en-US" dirty="0"/>
              <a:t>CRUD </a:t>
            </a:r>
            <a:r>
              <a:rPr lang="en-US" dirty="0" err="1"/>
              <a:t>Operarions</a:t>
            </a:r>
            <a:endParaRPr lang="en-US" dirty="0"/>
          </a:p>
          <a:p>
            <a:pPr marL="285750" indent="-285750">
              <a:lnSpc>
                <a:spcPct val="150000"/>
              </a:lnSpc>
              <a:buFont typeface="Arial" panose="020B0604020202020204" pitchFamily="34" charset="0"/>
              <a:buChar char="•"/>
            </a:pPr>
            <a:r>
              <a:rPr lang="en-US" dirty="0"/>
              <a:t>App to MDM</a:t>
            </a:r>
          </a:p>
          <a:p>
            <a:pPr marL="285750" indent="-285750">
              <a:lnSpc>
                <a:spcPct val="150000"/>
              </a:lnSpc>
              <a:buFont typeface="Arial" panose="020B0604020202020204" pitchFamily="34" charset="0"/>
              <a:buChar char="•"/>
            </a:pPr>
            <a:r>
              <a:rPr lang="en-US" dirty="0"/>
              <a:t>MDM to Node for SROS</a:t>
            </a:r>
          </a:p>
          <a:p>
            <a:pPr marL="285750" indent="-285750">
              <a:lnSpc>
                <a:spcPct val="150000"/>
              </a:lnSpc>
              <a:buFont typeface="Arial" panose="020B0604020202020204" pitchFamily="34" charset="0"/>
              <a:buChar char="•"/>
            </a:pPr>
            <a:r>
              <a:rPr lang="en-US" dirty="0" err="1"/>
              <a:t>OnChange</a:t>
            </a:r>
            <a:r>
              <a:rPr lang="en-US" dirty="0"/>
              <a:t> Notifications using </a:t>
            </a:r>
            <a:r>
              <a:rPr lang="en-US" dirty="0" err="1"/>
              <a:t>gNMI</a:t>
            </a:r>
            <a:endParaRPr lang="en-US" dirty="0"/>
          </a:p>
          <a:p>
            <a:pPr>
              <a:lnSpc>
                <a:spcPct val="150000"/>
              </a:lnSpc>
            </a:pPr>
            <a:endParaRPr lang="en-IN" dirty="0"/>
          </a:p>
        </p:txBody>
      </p:sp>
    </p:spTree>
    <p:extLst>
      <p:ext uri="{BB962C8B-B14F-4D97-AF65-F5344CB8AC3E}">
        <p14:creationId xmlns:p14="http://schemas.microsoft.com/office/powerpoint/2010/main" val="2724612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0E810-4AC4-42F4-9F4E-A03A86FB5837}"/>
              </a:ext>
            </a:extLst>
          </p:cNvPr>
          <p:cNvSpPr>
            <a:spLocks noGrp="1"/>
          </p:cNvSpPr>
          <p:nvPr>
            <p:ph type="body" sz="quarter" idx="11"/>
          </p:nvPr>
        </p:nvSpPr>
        <p:spPr>
          <a:xfrm>
            <a:off x="609599" y="634093"/>
            <a:ext cx="7771886" cy="3875314"/>
          </a:xfrm>
          <a:effectLst>
            <a:glow rad="127000">
              <a:schemeClr val="accent4"/>
            </a:glow>
          </a:effectLst>
        </p:spPr>
        <p:txBody>
          <a:bodyPr/>
          <a:lstStyle/>
          <a:p>
            <a:pPr lvl="0"/>
            <a:r>
              <a:rPr lang="en-US" dirty="0">
                <a:solidFill>
                  <a:schemeClr val="tx2">
                    <a:lumMod val="50000"/>
                    <a:lumOff val="50000"/>
                  </a:schemeClr>
                </a:solidFill>
              </a:rPr>
              <a:t>Introduction to Network-aware service automation</a:t>
            </a:r>
            <a:endParaRPr lang="en-CA" dirty="0">
              <a:solidFill>
                <a:schemeClr val="tx2">
                  <a:lumMod val="50000"/>
                  <a:lumOff val="50000"/>
                </a:schemeClr>
              </a:solidFill>
            </a:endParaRPr>
          </a:p>
        </p:txBody>
      </p:sp>
    </p:spTree>
    <p:extLst>
      <p:ext uri="{BB962C8B-B14F-4D97-AF65-F5344CB8AC3E}">
        <p14:creationId xmlns:p14="http://schemas.microsoft.com/office/powerpoint/2010/main" val="3813727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58B466-4A4F-BF40-A734-6C98AA07B0EE}"/>
              </a:ext>
            </a:extLst>
          </p:cNvPr>
          <p:cNvSpPr>
            <a:spLocks noGrp="1"/>
          </p:cNvSpPr>
          <p:nvPr>
            <p:ph type="body" sz="quarter" idx="10"/>
          </p:nvPr>
        </p:nvSpPr>
        <p:spPr>
          <a:xfrm>
            <a:off x="417600" y="107576"/>
            <a:ext cx="8308800" cy="4529224"/>
          </a:xfrm>
        </p:spPr>
        <p:txBody>
          <a:bodyPr/>
          <a:lstStyle/>
          <a:p>
            <a:r>
              <a:rPr lang="en-US" dirty="0"/>
              <a:t>NW-tr-3pts</a:t>
            </a:r>
          </a:p>
        </p:txBody>
      </p:sp>
      <p:pic>
        <p:nvPicPr>
          <p:cNvPr id="6" name="Picture 5" descr="A screenshot of a social media post&#10;&#10;Description automatically generated">
            <a:extLst>
              <a:ext uri="{FF2B5EF4-FFF2-40B4-BE49-F238E27FC236}">
                <a16:creationId xmlns:a16="http://schemas.microsoft.com/office/drawing/2014/main" id="{24B3C890-3433-F848-9C94-19B408F68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513"/>
            <a:ext cx="9144000" cy="4610287"/>
          </a:xfrm>
          <a:prstGeom prst="rect">
            <a:avLst/>
          </a:prstGeom>
        </p:spPr>
      </p:pic>
      <p:sp>
        <p:nvSpPr>
          <p:cNvPr id="5" name="Rectangle 4">
            <a:extLst>
              <a:ext uri="{FF2B5EF4-FFF2-40B4-BE49-F238E27FC236}">
                <a16:creationId xmlns:a16="http://schemas.microsoft.com/office/drawing/2014/main" id="{5A53CA54-F84D-4452-BB96-DC936EA8CFAB}"/>
              </a:ext>
            </a:extLst>
          </p:cNvPr>
          <p:cNvSpPr/>
          <p:nvPr/>
        </p:nvSpPr>
        <p:spPr>
          <a:xfrm>
            <a:off x="341739" y="4321628"/>
            <a:ext cx="8675915" cy="370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IN" sz="1200" dirty="0"/>
          </a:p>
        </p:txBody>
      </p:sp>
    </p:spTree>
    <p:extLst>
      <p:ext uri="{BB962C8B-B14F-4D97-AF65-F5344CB8AC3E}">
        <p14:creationId xmlns:p14="http://schemas.microsoft.com/office/powerpoint/2010/main" val="2923213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12977E46-6966-1744-B9D8-7C0E8DF7F080}"/>
              </a:ext>
            </a:extLst>
          </p:cNvPr>
          <p:cNvSpPr>
            <a:spLocks noGrp="1"/>
          </p:cNvSpPr>
          <p:nvPr>
            <p:ph type="body" sz="quarter" idx="11"/>
          </p:nvPr>
        </p:nvSpPr>
        <p:spPr/>
        <p:txBody>
          <a:bodyPr/>
          <a:lstStyle/>
          <a:p>
            <a:r>
              <a:rPr lang="en-US" dirty="0"/>
              <a:t>What is EMS ?</a:t>
            </a:r>
          </a:p>
          <a:p>
            <a:endParaRPr lang="en-US" dirty="0"/>
          </a:p>
        </p:txBody>
      </p:sp>
      <p:sp>
        <p:nvSpPr>
          <p:cNvPr id="14" name="Text Placeholder 13">
            <a:extLst>
              <a:ext uri="{FF2B5EF4-FFF2-40B4-BE49-F238E27FC236}">
                <a16:creationId xmlns:a16="http://schemas.microsoft.com/office/drawing/2014/main" id="{AD0A13C7-7EAC-1648-BD34-C3BF85D31504}"/>
              </a:ext>
            </a:extLst>
          </p:cNvPr>
          <p:cNvSpPr>
            <a:spLocks noGrp="1"/>
          </p:cNvSpPr>
          <p:nvPr>
            <p:ph type="body" sz="quarter" idx="12"/>
          </p:nvPr>
        </p:nvSpPr>
        <p:spPr>
          <a:xfrm>
            <a:off x="417600" y="791550"/>
            <a:ext cx="4010400" cy="3560400"/>
          </a:xfrm>
        </p:spPr>
        <p:txBody>
          <a:bodyPr>
            <a:normAutofit/>
          </a:bodyPr>
          <a:lstStyle/>
          <a:p>
            <a:pPr marL="285750" indent="-285750">
              <a:lnSpc>
                <a:spcPct val="150000"/>
              </a:lnSpc>
              <a:buFont typeface="Arial" panose="020B0604020202020204" pitchFamily="34" charset="0"/>
              <a:buChar char="•"/>
            </a:pPr>
            <a:r>
              <a:rPr lang="en-US" dirty="0"/>
              <a:t>A network element is the hardware on which a process or set of processes is executed to offer a service or plurality of services to the customer.</a:t>
            </a:r>
          </a:p>
          <a:p>
            <a:pPr marL="285750" indent="-285750">
              <a:lnSpc>
                <a:spcPct val="150000"/>
              </a:lnSpc>
              <a:buFont typeface="Arial" panose="020B0604020202020204" pitchFamily="34" charset="0"/>
              <a:buChar char="•"/>
            </a:pPr>
            <a:r>
              <a:rPr lang="en-US" dirty="0"/>
              <a:t>EMS is an application that manages a telecom network element.</a:t>
            </a:r>
          </a:p>
          <a:p>
            <a:pPr marL="285750" indent="-285750">
              <a:lnSpc>
                <a:spcPct val="150000"/>
              </a:lnSpc>
              <a:buFont typeface="Arial" panose="020B0604020202020204" pitchFamily="34" charset="0"/>
              <a:buChar char="•"/>
            </a:pPr>
            <a:r>
              <a:rPr lang="en-US" dirty="0"/>
              <a:t>an element manager (EM) collects data from the network elements (NE). </a:t>
            </a:r>
          </a:p>
          <a:p>
            <a:pPr marL="285750" indent="-285750">
              <a:buFont typeface="Arial" panose="020B0604020202020204" pitchFamily="34" charset="0"/>
              <a:buChar char="•"/>
            </a:pPr>
            <a:endParaRPr lang="en-US" dirty="0"/>
          </a:p>
        </p:txBody>
      </p:sp>
      <p:sp>
        <p:nvSpPr>
          <p:cNvPr id="15" name="Text Placeholder 14">
            <a:extLst>
              <a:ext uri="{FF2B5EF4-FFF2-40B4-BE49-F238E27FC236}">
                <a16:creationId xmlns:a16="http://schemas.microsoft.com/office/drawing/2014/main" id="{404B06B6-2AC6-C940-9ED4-1BB290C08519}"/>
              </a:ext>
            </a:extLst>
          </p:cNvPr>
          <p:cNvSpPr>
            <a:spLocks noGrp="1"/>
          </p:cNvSpPr>
          <p:nvPr>
            <p:ph type="body" sz="quarter" idx="13"/>
          </p:nvPr>
        </p:nvSpPr>
        <p:spPr>
          <a:xfrm>
            <a:off x="4572000" y="791550"/>
            <a:ext cx="4289104" cy="3560400"/>
          </a:xfrm>
        </p:spPr>
        <p:txBody>
          <a:bodyPr/>
          <a:lstStyle/>
          <a:p>
            <a:r>
              <a:rPr lang="en-US" b="1" dirty="0"/>
              <a:t>Layered view of an element management system</a:t>
            </a:r>
          </a:p>
        </p:txBody>
      </p:sp>
      <p:pic>
        <p:nvPicPr>
          <p:cNvPr id="9" name="Picture 8">
            <a:extLst>
              <a:ext uri="{FF2B5EF4-FFF2-40B4-BE49-F238E27FC236}">
                <a16:creationId xmlns:a16="http://schemas.microsoft.com/office/drawing/2014/main" id="{8195C291-3932-AE4F-A5DD-9508E8915F70}"/>
              </a:ext>
            </a:extLst>
          </p:cNvPr>
          <p:cNvPicPr>
            <a:picLocks noChangeAspect="1"/>
          </p:cNvPicPr>
          <p:nvPr/>
        </p:nvPicPr>
        <p:blipFill>
          <a:blip r:embed="rId3"/>
          <a:stretch>
            <a:fillRect/>
          </a:stretch>
        </p:blipFill>
        <p:spPr>
          <a:xfrm>
            <a:off x="4517571" y="1365686"/>
            <a:ext cx="4314394" cy="3297600"/>
          </a:xfrm>
          <a:prstGeom prst="rect">
            <a:avLst/>
          </a:prstGeom>
          <a:ln>
            <a:noFill/>
          </a:ln>
        </p:spPr>
      </p:pic>
    </p:spTree>
    <p:extLst>
      <p:ext uri="{BB962C8B-B14F-4D97-AF65-F5344CB8AC3E}">
        <p14:creationId xmlns:p14="http://schemas.microsoft.com/office/powerpoint/2010/main" val="896268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CA0292C4-63B6-AA4C-83DC-ABB9D2605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38" y="204300"/>
            <a:ext cx="7783584" cy="4339348"/>
          </a:xfrm>
          <a:prstGeom prst="rect">
            <a:avLst/>
          </a:prstGeom>
          <a:noFill/>
        </p:spPr>
      </p:pic>
      <p:sp>
        <p:nvSpPr>
          <p:cNvPr id="4" name="Rectangle 3">
            <a:extLst>
              <a:ext uri="{FF2B5EF4-FFF2-40B4-BE49-F238E27FC236}">
                <a16:creationId xmlns:a16="http://schemas.microsoft.com/office/drawing/2014/main" id="{010CCDD9-FDDA-4B4F-84F3-B6068292C51F}"/>
              </a:ext>
            </a:extLst>
          </p:cNvPr>
          <p:cNvSpPr/>
          <p:nvPr/>
        </p:nvSpPr>
        <p:spPr>
          <a:xfrm>
            <a:off x="293914" y="4190999"/>
            <a:ext cx="8675915" cy="370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IN" sz="1200" dirty="0"/>
          </a:p>
        </p:txBody>
      </p:sp>
    </p:spTree>
    <p:extLst>
      <p:ext uri="{BB962C8B-B14F-4D97-AF65-F5344CB8AC3E}">
        <p14:creationId xmlns:p14="http://schemas.microsoft.com/office/powerpoint/2010/main" val="1869825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F175C66F-4356-904D-BC2B-F2388DA925AD}"/>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427765" y="175257"/>
            <a:ext cx="8288470" cy="4641543"/>
          </a:xfrm>
          <a:noFill/>
        </p:spPr>
      </p:pic>
      <p:sp>
        <p:nvSpPr>
          <p:cNvPr id="2" name="Rectangle 1">
            <a:extLst>
              <a:ext uri="{FF2B5EF4-FFF2-40B4-BE49-F238E27FC236}">
                <a16:creationId xmlns:a16="http://schemas.microsoft.com/office/drawing/2014/main" id="{6B0493E1-3F01-47CA-9CD7-F0A3E241EABD}"/>
              </a:ext>
            </a:extLst>
          </p:cNvPr>
          <p:cNvSpPr/>
          <p:nvPr/>
        </p:nvSpPr>
        <p:spPr>
          <a:xfrm>
            <a:off x="293914" y="4343400"/>
            <a:ext cx="8675915" cy="370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IN" sz="1200" dirty="0"/>
          </a:p>
        </p:txBody>
      </p:sp>
    </p:spTree>
    <p:extLst>
      <p:ext uri="{BB962C8B-B14F-4D97-AF65-F5344CB8AC3E}">
        <p14:creationId xmlns:p14="http://schemas.microsoft.com/office/powerpoint/2010/main" val="1232876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39FAB90E-ADA0-6B40-A768-D6A3FD27E9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990" y="151068"/>
            <a:ext cx="8074041" cy="4501278"/>
          </a:xfrm>
          <a:prstGeom prst="rect">
            <a:avLst/>
          </a:prstGeom>
          <a:noFill/>
        </p:spPr>
      </p:pic>
      <p:sp>
        <p:nvSpPr>
          <p:cNvPr id="5" name="Rectangle 4">
            <a:extLst>
              <a:ext uri="{FF2B5EF4-FFF2-40B4-BE49-F238E27FC236}">
                <a16:creationId xmlns:a16="http://schemas.microsoft.com/office/drawing/2014/main" id="{0F58BE73-4DBD-4212-8745-E836DF6B4B1D}"/>
              </a:ext>
            </a:extLst>
          </p:cNvPr>
          <p:cNvSpPr/>
          <p:nvPr/>
        </p:nvSpPr>
        <p:spPr>
          <a:xfrm>
            <a:off x="293914" y="4343400"/>
            <a:ext cx="8675915" cy="370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IN" sz="1200" dirty="0"/>
          </a:p>
        </p:txBody>
      </p:sp>
    </p:spTree>
    <p:extLst>
      <p:ext uri="{BB962C8B-B14F-4D97-AF65-F5344CB8AC3E}">
        <p14:creationId xmlns:p14="http://schemas.microsoft.com/office/powerpoint/2010/main" val="2342201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2E4705-6D21-49D6-8CD8-610ED1247946}"/>
              </a:ext>
            </a:extLst>
          </p:cNvPr>
          <p:cNvSpPr>
            <a:spLocks noGrp="1"/>
          </p:cNvSpPr>
          <p:nvPr>
            <p:ph type="body" sz="quarter" idx="10"/>
          </p:nvPr>
        </p:nvSpPr>
        <p:spPr/>
        <p:txBody>
          <a:bodyPr/>
          <a:lstStyle/>
          <a:p>
            <a:r>
              <a:rPr lang="en-US" dirty="0"/>
              <a:t>Catering to different IP/Optics customer needs</a:t>
            </a:r>
          </a:p>
        </p:txBody>
      </p:sp>
      <p:sp>
        <p:nvSpPr>
          <p:cNvPr id="7" name="Text Placeholder 6">
            <a:extLst>
              <a:ext uri="{FF2B5EF4-FFF2-40B4-BE49-F238E27FC236}">
                <a16:creationId xmlns:a16="http://schemas.microsoft.com/office/drawing/2014/main" id="{F201E27F-9FCE-4485-A343-CF475EE83695}"/>
              </a:ext>
            </a:extLst>
          </p:cNvPr>
          <p:cNvSpPr>
            <a:spLocks noGrp="1"/>
          </p:cNvSpPr>
          <p:nvPr>
            <p:ph type="body" sz="quarter" idx="11"/>
          </p:nvPr>
        </p:nvSpPr>
        <p:spPr/>
        <p:txBody>
          <a:bodyPr/>
          <a:lstStyle/>
          <a:p>
            <a:r>
              <a:rPr lang="en-US" dirty="0"/>
              <a:t>Network Services Platform (NSP)</a:t>
            </a:r>
          </a:p>
        </p:txBody>
      </p:sp>
      <p:sp>
        <p:nvSpPr>
          <p:cNvPr id="8" name="Rectangle 7">
            <a:extLst>
              <a:ext uri="{FF2B5EF4-FFF2-40B4-BE49-F238E27FC236}">
                <a16:creationId xmlns:a16="http://schemas.microsoft.com/office/drawing/2014/main" id="{B8FCC583-6FB0-4274-B5F1-30D9376DF441}"/>
              </a:ext>
            </a:extLst>
          </p:cNvPr>
          <p:cNvSpPr/>
          <p:nvPr/>
        </p:nvSpPr>
        <p:spPr>
          <a:xfrm>
            <a:off x="3341785" y="1149131"/>
            <a:ext cx="2560320" cy="3448072"/>
          </a:xfrm>
          <a:prstGeom prst="rect">
            <a:avLst/>
          </a:prstGeom>
          <a:solidFill>
            <a:srgbClr val="002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E0829CFB-F38F-4E82-9BE8-26E439AB8A54}"/>
              </a:ext>
            </a:extLst>
          </p:cNvPr>
          <p:cNvSpPr txBox="1"/>
          <p:nvPr/>
        </p:nvSpPr>
        <p:spPr>
          <a:xfrm>
            <a:off x="3319001" y="1156799"/>
            <a:ext cx="2583103" cy="1272143"/>
          </a:xfrm>
          <a:prstGeom prst="rect">
            <a:avLst/>
          </a:prstGeom>
          <a:noFill/>
        </p:spPr>
        <p:txBody>
          <a:bodyPr wrap="square" rtlCol="0">
            <a:spAutoFit/>
          </a:bodyPr>
          <a:lstStyle/>
          <a:p>
            <a:pPr lvl="0">
              <a:lnSpc>
                <a:spcPts val="1900"/>
              </a:lnSpc>
            </a:pPr>
            <a:r>
              <a:rPr lang="en-US" b="1" dirty="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Open automation platform</a:t>
            </a:r>
          </a:p>
          <a:p>
            <a:pPr lvl="0">
              <a:lnSpc>
                <a:spcPts val="1600"/>
              </a:lnSpc>
              <a:spcBef>
                <a:spcPts val="600"/>
              </a:spcBef>
              <a:defRPr/>
            </a:pPr>
            <a:r>
              <a:rPr lang="en-US" sz="1400" dirty="0">
                <a:solidFill>
                  <a:prstClr val="white"/>
                </a:solidFill>
                <a:latin typeface="Nokia Pure Text Light" panose="020B0304040602060303" pitchFamily="34" charset="0"/>
                <a:ea typeface="Nokia Pure Text Light" panose="020B0304040602060303" pitchFamily="34" charset="0"/>
                <a:cs typeface="Nokia Pure Text Light" panose="020B0304040602060303" pitchFamily="34" charset="0"/>
              </a:rPr>
              <a:t>Automate network operations with programmable frameworks</a:t>
            </a:r>
          </a:p>
        </p:txBody>
      </p:sp>
      <p:sp>
        <p:nvSpPr>
          <p:cNvPr id="10" name="Rectangle 9">
            <a:extLst>
              <a:ext uri="{FF2B5EF4-FFF2-40B4-BE49-F238E27FC236}">
                <a16:creationId xmlns:a16="http://schemas.microsoft.com/office/drawing/2014/main" id="{3A4A271B-0BF0-4EB0-A5AB-14F5070FAAC0}"/>
              </a:ext>
            </a:extLst>
          </p:cNvPr>
          <p:cNvSpPr/>
          <p:nvPr/>
        </p:nvSpPr>
        <p:spPr>
          <a:xfrm>
            <a:off x="470524" y="1144067"/>
            <a:ext cx="2560320" cy="3453136"/>
          </a:xfrm>
          <a:prstGeom prst="rect">
            <a:avLst/>
          </a:prstGeom>
          <a:solidFill>
            <a:srgbClr val="002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2DD19CEA-F811-4829-B9CF-13C81612A588}"/>
              </a:ext>
            </a:extLst>
          </p:cNvPr>
          <p:cNvSpPr txBox="1"/>
          <p:nvPr/>
        </p:nvSpPr>
        <p:spPr>
          <a:xfrm>
            <a:off x="447738" y="1228537"/>
            <a:ext cx="2635914" cy="1220847"/>
          </a:xfrm>
          <a:prstGeom prst="rect">
            <a:avLst/>
          </a:prstGeom>
          <a:noFill/>
        </p:spPr>
        <p:txBody>
          <a:bodyPr wrap="square" rtlCol="0">
            <a:spAutoFit/>
          </a:bodyPr>
          <a:lstStyle/>
          <a:p>
            <a:pPr lvl="0">
              <a:lnSpc>
                <a:spcPts val="1400"/>
              </a:lnSpc>
            </a:pPr>
            <a:r>
              <a:rPr lang="en-US" b="1" dirty="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Ready-to-use toolbox</a:t>
            </a:r>
            <a:br>
              <a:rPr kumimoji="0" lang="en-US" b="0" i="0" u="none" strike="noStrike" kern="1200" cap="none" spc="0" normalizeH="0" baseline="0" noProof="0" dirty="0">
                <a:ln>
                  <a:noFill/>
                </a:ln>
                <a:solidFill>
                  <a:srgbClr val="00B0F0"/>
                </a:solidFill>
                <a:effectLst/>
                <a:uLnTx/>
                <a:uFillTx/>
                <a:latin typeface="Nokia Pure Text Light" panose="020B0304040602060303" pitchFamily="34" charset="0"/>
                <a:ea typeface="Nokia Pure Text Light" panose="020B0304040602060303" pitchFamily="34" charset="0"/>
                <a:cs typeface="Nokia Pure Text Light" panose="020B0304040602060303" pitchFamily="34" charset="0"/>
              </a:rPr>
            </a:br>
            <a:endParaRPr kumimoji="0" lang="en-US" b="0" i="0" u="none" strike="noStrike" kern="1200" cap="none" spc="0" normalizeH="0" baseline="0" noProof="0" dirty="0">
              <a:ln>
                <a:noFill/>
              </a:ln>
              <a:solidFill>
                <a:srgbClr val="00B0F0"/>
              </a:solidFill>
              <a:effectLst/>
              <a:uLnTx/>
              <a:uFillTx/>
              <a:latin typeface="Nokia Pure Text Light" panose="020B0304040602060303" pitchFamily="34" charset="0"/>
              <a:ea typeface="Nokia Pure Text Light" panose="020B0304040602060303" pitchFamily="34" charset="0"/>
              <a:cs typeface="Nokia Pure Text Light" panose="020B0304040602060303" pitchFamily="34" charset="0"/>
            </a:endParaRPr>
          </a:p>
          <a:p>
            <a:pPr lvl="0">
              <a:lnSpc>
                <a:spcPts val="1600"/>
              </a:lnSpc>
              <a:spcBef>
                <a:spcPts val="1200"/>
              </a:spcBef>
            </a:pPr>
            <a:r>
              <a:rPr lang="en-US" sz="1400" dirty="0">
                <a:solidFill>
                  <a:prstClr val="white"/>
                </a:solidFill>
                <a:latin typeface="Nokia Pure Text Light" panose="020B0304040602060303" pitchFamily="34" charset="0"/>
                <a:ea typeface="Nokia Pure Text Light" panose="020B0304040602060303" pitchFamily="34" charset="0"/>
                <a:cs typeface="Nokia Pure Text Light" panose="020B0304040602060303" pitchFamily="34" charset="0"/>
              </a:rPr>
              <a:t>Manage the network with an integrated set of result-oriented applications</a:t>
            </a:r>
          </a:p>
        </p:txBody>
      </p:sp>
      <p:grpSp>
        <p:nvGrpSpPr>
          <p:cNvPr id="12" name="Group 11">
            <a:extLst>
              <a:ext uri="{FF2B5EF4-FFF2-40B4-BE49-F238E27FC236}">
                <a16:creationId xmlns:a16="http://schemas.microsoft.com/office/drawing/2014/main" id="{7DBF84D1-AF17-4FAF-B6F1-1E4ED272EA82}"/>
              </a:ext>
            </a:extLst>
          </p:cNvPr>
          <p:cNvGrpSpPr/>
          <p:nvPr/>
        </p:nvGrpSpPr>
        <p:grpSpPr>
          <a:xfrm>
            <a:off x="6179785" y="1144066"/>
            <a:ext cx="2560320" cy="3457623"/>
            <a:chOff x="375649" y="1127745"/>
            <a:chExt cx="2560320" cy="2766818"/>
          </a:xfrm>
        </p:grpSpPr>
        <p:sp>
          <p:nvSpPr>
            <p:cNvPr id="13" name="Rectangle 12">
              <a:extLst>
                <a:ext uri="{FF2B5EF4-FFF2-40B4-BE49-F238E27FC236}">
                  <a16:creationId xmlns:a16="http://schemas.microsoft.com/office/drawing/2014/main" id="{603C6D73-7246-4162-9AEB-86AAE210FC1B}"/>
                </a:ext>
              </a:extLst>
            </p:cNvPr>
            <p:cNvSpPr/>
            <p:nvPr/>
          </p:nvSpPr>
          <p:spPr>
            <a:xfrm>
              <a:off x="375649" y="1127745"/>
              <a:ext cx="2560320" cy="2766818"/>
            </a:xfrm>
            <a:prstGeom prst="rect">
              <a:avLst/>
            </a:prstGeom>
            <a:solidFill>
              <a:srgbClr val="002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1ECA255F-8879-4665-BC4A-8CCF2262F63F}"/>
                </a:ext>
              </a:extLst>
            </p:cNvPr>
            <p:cNvSpPr txBox="1"/>
            <p:nvPr/>
          </p:nvSpPr>
          <p:spPr>
            <a:xfrm>
              <a:off x="443277" y="1138256"/>
              <a:ext cx="2492691" cy="1017979"/>
            </a:xfrm>
            <a:prstGeom prst="rect">
              <a:avLst/>
            </a:prstGeom>
            <a:noFill/>
          </p:spPr>
          <p:txBody>
            <a:bodyPr wrap="square" rtlCol="0">
              <a:spAutoFit/>
            </a:bodyPr>
            <a:lstStyle/>
            <a:p>
              <a:pPr lvl="0">
                <a:lnSpc>
                  <a:spcPts val="1900"/>
                </a:lnSpc>
              </a:pPr>
              <a:r>
                <a:rPr lang="en-US" b="1" dirty="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SDN resource controller</a:t>
              </a:r>
            </a:p>
            <a:p>
              <a:pPr lvl="0" fontAlgn="auto">
                <a:lnSpc>
                  <a:spcPts val="1600"/>
                </a:lnSpc>
                <a:spcBef>
                  <a:spcPts val="600"/>
                </a:spcBef>
                <a:spcAft>
                  <a:spcPts val="0"/>
                </a:spcAft>
                <a:defRPr/>
              </a:pPr>
              <a:r>
                <a:rPr lang="en-US" sz="1400" dirty="0">
                  <a:solidFill>
                    <a:srgbClr val="FFFFFF"/>
                  </a:solidFill>
                  <a:latin typeface="Nokia Pure Text Light"/>
                </a:rPr>
                <a:t>Path/flow control and closed-loop optimization for IP/MPLS &amp; Optical networks</a:t>
              </a:r>
            </a:p>
          </p:txBody>
        </p:sp>
      </p:grpSp>
      <p:sp>
        <p:nvSpPr>
          <p:cNvPr id="15" name="Rectangle 14">
            <a:extLst>
              <a:ext uri="{FF2B5EF4-FFF2-40B4-BE49-F238E27FC236}">
                <a16:creationId xmlns:a16="http://schemas.microsoft.com/office/drawing/2014/main" id="{1F4CE3E8-8E4F-47ED-8DAE-8BB55A6381CA}"/>
              </a:ext>
            </a:extLst>
          </p:cNvPr>
          <p:cNvSpPr/>
          <p:nvPr/>
        </p:nvSpPr>
        <p:spPr>
          <a:xfrm>
            <a:off x="6232593" y="2924660"/>
            <a:ext cx="2471633" cy="1175569"/>
          </a:xfrm>
          <a:prstGeom prst="rect">
            <a:avLst/>
          </a:prstGeom>
        </p:spPr>
        <p:txBody>
          <a:bodyPr wrap="square" lIns="72000" tIns="36000" bIns="36000">
            <a:spAutoFit/>
          </a:bodyPr>
          <a:lstStyle/>
          <a:p>
            <a:pPr>
              <a:lnSpc>
                <a:spcPts val="1600"/>
              </a:lnSpc>
              <a:spcBef>
                <a:spcPts val="600"/>
              </a:spcBef>
              <a:defRPr/>
            </a:pPr>
            <a:r>
              <a:rPr lang="en-US" dirty="0">
                <a:solidFill>
                  <a:schemeClr val="bg1">
                    <a:lumMod val="75000"/>
                  </a:schemeClr>
                </a:solidFill>
                <a:latin typeface="Nokia Pure Text Light" panose="020B0304040602060303" pitchFamily="34" charset="0"/>
                <a:ea typeface="Nokia Pure Text Light" panose="020B0304040602060303" pitchFamily="34" charset="0"/>
                <a:cs typeface="Nokia Pure Text Light" panose="020B0304040602060303" pitchFamily="34" charset="0"/>
              </a:rPr>
              <a:t>Value proposition</a:t>
            </a:r>
          </a:p>
          <a:p>
            <a:pPr lvl="0">
              <a:lnSpc>
                <a:spcPts val="1600"/>
              </a:lnSpc>
              <a:spcBef>
                <a:spcPts val="600"/>
              </a:spcBef>
              <a:defRPr/>
            </a:pPr>
            <a:r>
              <a:rPr lang="en-US" sz="1400" dirty="0">
                <a:solidFill>
                  <a:prstClr val="white"/>
                </a:solidFill>
                <a:latin typeface="Nokia Pure Text Light" panose="020B0304040602060303" pitchFamily="34" charset="0"/>
                <a:ea typeface="Nokia Pure Text Light" panose="020B0304040602060303" pitchFamily="34" charset="0"/>
                <a:cs typeface="Nokia Pure Text Light" panose="020B0304040602060303" pitchFamily="34" charset="0"/>
              </a:rPr>
              <a:t>Expert set of tools to allow network engineering teams control and optimize network traffic in real-time</a:t>
            </a:r>
          </a:p>
        </p:txBody>
      </p:sp>
      <p:sp>
        <p:nvSpPr>
          <p:cNvPr id="16" name="Rectangle 15">
            <a:extLst>
              <a:ext uri="{FF2B5EF4-FFF2-40B4-BE49-F238E27FC236}">
                <a16:creationId xmlns:a16="http://schemas.microsoft.com/office/drawing/2014/main" id="{897A1B54-2421-4BB2-BE36-EBD6BD4DC816}"/>
              </a:ext>
            </a:extLst>
          </p:cNvPr>
          <p:cNvSpPr/>
          <p:nvPr/>
        </p:nvSpPr>
        <p:spPr>
          <a:xfrm>
            <a:off x="3361332" y="2924660"/>
            <a:ext cx="2454582" cy="1363954"/>
          </a:xfrm>
          <a:prstGeom prst="rect">
            <a:avLst/>
          </a:prstGeom>
        </p:spPr>
        <p:txBody>
          <a:bodyPr wrap="square" lIns="72000" tIns="36000" bIns="36000">
            <a:spAutoFit/>
          </a:bodyPr>
          <a:lstStyle/>
          <a:p>
            <a:pPr lvl="0">
              <a:lnSpc>
                <a:spcPts val="1600"/>
              </a:lnSpc>
              <a:spcBef>
                <a:spcPts val="600"/>
              </a:spcBef>
              <a:defRPr/>
            </a:pPr>
            <a:r>
              <a:rPr lang="en-US" dirty="0">
                <a:solidFill>
                  <a:schemeClr val="bg1">
                    <a:lumMod val="75000"/>
                  </a:schemeClr>
                </a:solidFill>
                <a:latin typeface="Nokia Pure Text Light" panose="020B0304040602060303" pitchFamily="34" charset="0"/>
                <a:ea typeface="Nokia Pure Text Light" panose="020B0304040602060303" pitchFamily="34" charset="0"/>
                <a:cs typeface="Nokia Pure Text Light" panose="020B0304040602060303" pitchFamily="34" charset="0"/>
              </a:rPr>
              <a:t>Value proposition</a:t>
            </a:r>
          </a:p>
          <a:p>
            <a:pPr>
              <a:lnSpc>
                <a:spcPts val="1500"/>
              </a:lnSpc>
              <a:spcBef>
                <a:spcPts val="600"/>
              </a:spcBef>
              <a:defRPr/>
            </a:pPr>
            <a:r>
              <a:rPr lang="en-US" sz="1400" dirty="0">
                <a:solidFill>
                  <a:prstClr val="white"/>
                </a:solidFill>
                <a:latin typeface="Nokia Pure Text Light" panose="020B0304040602060303" pitchFamily="34" charset="0"/>
                <a:ea typeface="Nokia Pure Text Light" panose="020B0304040602060303" pitchFamily="34" charset="0"/>
                <a:cs typeface="Nokia Pure Text Light" panose="020B0304040602060303" pitchFamily="34" charset="0"/>
              </a:rPr>
              <a:t>Open, model-driven, programmable set of APIs to integrate into customer’s own or 3rd party end-to-end OSS/ orchestration systems</a:t>
            </a:r>
          </a:p>
        </p:txBody>
      </p:sp>
      <p:sp>
        <p:nvSpPr>
          <p:cNvPr id="17" name="Rectangle 16">
            <a:extLst>
              <a:ext uri="{FF2B5EF4-FFF2-40B4-BE49-F238E27FC236}">
                <a16:creationId xmlns:a16="http://schemas.microsoft.com/office/drawing/2014/main" id="{CD9750C6-B6CD-483A-B8B2-59E92F2E6A38}"/>
              </a:ext>
            </a:extLst>
          </p:cNvPr>
          <p:cNvSpPr/>
          <p:nvPr/>
        </p:nvSpPr>
        <p:spPr>
          <a:xfrm>
            <a:off x="491333" y="2924660"/>
            <a:ext cx="2491850" cy="1414096"/>
          </a:xfrm>
          <a:prstGeom prst="rect">
            <a:avLst/>
          </a:prstGeom>
        </p:spPr>
        <p:txBody>
          <a:bodyPr wrap="square" lIns="72000" tIns="36000" bIns="36000">
            <a:spAutoFit/>
          </a:bodyPr>
          <a:lstStyle/>
          <a:p>
            <a:pPr lvl="0">
              <a:lnSpc>
                <a:spcPts val="1500"/>
              </a:lnSpc>
              <a:spcBef>
                <a:spcPts val="600"/>
              </a:spcBef>
            </a:pPr>
            <a:r>
              <a:rPr lang="en-US" dirty="0">
                <a:solidFill>
                  <a:schemeClr val="bg1">
                    <a:lumMod val="75000"/>
                  </a:schemeClr>
                </a:solidFill>
                <a:latin typeface="Nokia Pure Text Light" panose="020B0304040602060303" pitchFamily="34" charset="0"/>
                <a:ea typeface="Nokia Pure Text Light" panose="020B0304040602060303" pitchFamily="34" charset="0"/>
                <a:cs typeface="Nokia Pure Text Light" panose="020B0304040602060303" pitchFamily="34" charset="0"/>
              </a:rPr>
              <a:t>Value proposition</a:t>
            </a:r>
          </a:p>
          <a:p>
            <a:pPr>
              <a:lnSpc>
                <a:spcPts val="1600"/>
              </a:lnSpc>
              <a:spcBef>
                <a:spcPts val="600"/>
              </a:spcBef>
            </a:pPr>
            <a:r>
              <a:rPr lang="en-US" sz="1400" dirty="0">
                <a:solidFill>
                  <a:prstClr val="white"/>
                </a:solidFill>
                <a:latin typeface="Nokia Pure Text Light" panose="020B0304040602060303" pitchFamily="34" charset="0"/>
                <a:ea typeface="Nokia Pure Text Light" panose="020B0304040602060303" pitchFamily="34" charset="0"/>
                <a:cs typeface="Nokia Pure Text Light" panose="020B0304040602060303" pitchFamily="34" charset="0"/>
              </a:rPr>
              <a:t>Plug-and-play domain management system to support the continuous evolution of IP/MPLS &amp; Optical networks</a:t>
            </a:r>
          </a:p>
        </p:txBody>
      </p:sp>
    </p:spTree>
    <p:extLst>
      <p:ext uri="{BB962C8B-B14F-4D97-AF65-F5344CB8AC3E}">
        <p14:creationId xmlns:p14="http://schemas.microsoft.com/office/powerpoint/2010/main" val="4213289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34F408-CB73-431C-B295-D51AE38EF740}"/>
              </a:ext>
            </a:extLst>
          </p:cNvPr>
          <p:cNvSpPr>
            <a:spLocks noGrp="1"/>
          </p:cNvSpPr>
          <p:nvPr>
            <p:ph type="body" sz="quarter" idx="10"/>
          </p:nvPr>
        </p:nvSpPr>
        <p:spPr/>
        <p:txBody>
          <a:bodyPr/>
          <a:lstStyle/>
          <a:p>
            <a:r>
              <a:rPr lang="en-CA" dirty="0"/>
              <a:t>Target reference architecture</a:t>
            </a:r>
          </a:p>
        </p:txBody>
      </p:sp>
      <p:sp>
        <p:nvSpPr>
          <p:cNvPr id="3" name="Text Placeholder 2">
            <a:extLst>
              <a:ext uri="{FF2B5EF4-FFF2-40B4-BE49-F238E27FC236}">
                <a16:creationId xmlns:a16="http://schemas.microsoft.com/office/drawing/2014/main" id="{0DEB4382-0C7C-4DE3-B068-695C17FBF571}"/>
              </a:ext>
            </a:extLst>
          </p:cNvPr>
          <p:cNvSpPr>
            <a:spLocks noGrp="1"/>
          </p:cNvSpPr>
          <p:nvPr>
            <p:ph type="body" sz="quarter" idx="11"/>
          </p:nvPr>
        </p:nvSpPr>
        <p:spPr/>
        <p:txBody>
          <a:bodyPr/>
          <a:lstStyle/>
          <a:p>
            <a:r>
              <a:rPr lang="en-US" dirty="0"/>
              <a:t>Network Services Platform (NSP)</a:t>
            </a:r>
          </a:p>
        </p:txBody>
      </p:sp>
      <p:sp>
        <p:nvSpPr>
          <p:cNvPr id="6" name="Rounded Rectangle 5">
            <a:extLst>
              <a:ext uri="{FF2B5EF4-FFF2-40B4-BE49-F238E27FC236}">
                <a16:creationId xmlns:a16="http://schemas.microsoft.com/office/drawing/2014/main" id="{D5148025-B58E-458A-B5B3-8EA434558865}"/>
              </a:ext>
            </a:extLst>
          </p:cNvPr>
          <p:cNvSpPr/>
          <p:nvPr/>
        </p:nvSpPr>
        <p:spPr>
          <a:xfrm>
            <a:off x="2431458" y="4488529"/>
            <a:ext cx="1043465" cy="140105"/>
          </a:xfrm>
          <a:prstGeom prst="roundRect">
            <a:avLst/>
          </a:prstGeom>
          <a:solidFill>
            <a:schemeClr val="bg1"/>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72000" numCol="1" spcCol="0" rtlCol="0" fromWordArt="0" anchor="ctr" anchorCtr="0" forceAA="0" compatLnSpc="1">
            <a:prstTxWarp prst="textNoShape">
              <a:avLst/>
            </a:prstTxWarp>
            <a:noAutofit/>
          </a:bodyPr>
          <a:lstStyle/>
          <a:p>
            <a:pPr algn="l"/>
            <a:endParaRPr lang="en-CA" sz="800" dirty="0">
              <a:solidFill>
                <a:schemeClr val="tx2"/>
              </a:solidFill>
              <a:latin typeface="Nokia Pure Text Light" panose="020B0403020202020204" pitchFamily="34" charset="0"/>
              <a:ea typeface="Nokia Pure Text Light" panose="020B0403020202020204" pitchFamily="34" charset="0"/>
            </a:endParaRPr>
          </a:p>
        </p:txBody>
      </p:sp>
      <p:sp>
        <p:nvSpPr>
          <p:cNvPr id="7" name="Rounded Rectangle 6">
            <a:extLst>
              <a:ext uri="{FF2B5EF4-FFF2-40B4-BE49-F238E27FC236}">
                <a16:creationId xmlns:a16="http://schemas.microsoft.com/office/drawing/2014/main" id="{7C68259C-CE96-4C44-9791-DD33D9C025D5}"/>
              </a:ext>
            </a:extLst>
          </p:cNvPr>
          <p:cNvSpPr/>
          <p:nvPr/>
        </p:nvSpPr>
        <p:spPr>
          <a:xfrm>
            <a:off x="3598997" y="4488529"/>
            <a:ext cx="1043465" cy="140105"/>
          </a:xfrm>
          <a:prstGeom prst="roundRect">
            <a:avLst/>
          </a:prstGeom>
          <a:solidFill>
            <a:schemeClr val="bg1"/>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72000" numCol="1" spcCol="0" rtlCol="0" fromWordArt="0" anchor="ctr" anchorCtr="0" forceAA="0" compatLnSpc="1">
            <a:prstTxWarp prst="textNoShape">
              <a:avLst/>
            </a:prstTxWarp>
            <a:noAutofit/>
          </a:bodyPr>
          <a:lstStyle/>
          <a:p>
            <a:pPr algn="l"/>
            <a:endParaRPr lang="en-CA" sz="800" dirty="0">
              <a:solidFill>
                <a:schemeClr val="tx2"/>
              </a:solidFill>
              <a:latin typeface="Nokia Pure Text Light" panose="020B0403020202020204" pitchFamily="34" charset="0"/>
              <a:ea typeface="Nokia Pure Text Light" panose="020B0403020202020204" pitchFamily="34" charset="0"/>
            </a:endParaRPr>
          </a:p>
        </p:txBody>
      </p:sp>
      <p:sp>
        <p:nvSpPr>
          <p:cNvPr id="8" name="Rounded Rectangle 7">
            <a:extLst>
              <a:ext uri="{FF2B5EF4-FFF2-40B4-BE49-F238E27FC236}">
                <a16:creationId xmlns:a16="http://schemas.microsoft.com/office/drawing/2014/main" id="{2E1177C2-0510-4255-BE7B-9C1033A4F31C}"/>
              </a:ext>
            </a:extLst>
          </p:cNvPr>
          <p:cNvSpPr/>
          <p:nvPr/>
        </p:nvSpPr>
        <p:spPr>
          <a:xfrm>
            <a:off x="4770146" y="4480413"/>
            <a:ext cx="1043465" cy="140105"/>
          </a:xfrm>
          <a:prstGeom prst="roundRect">
            <a:avLst/>
          </a:prstGeom>
          <a:solidFill>
            <a:schemeClr val="bg1"/>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72000" numCol="1" spcCol="0" rtlCol="0" fromWordArt="0" anchor="ctr" anchorCtr="0" forceAA="0" compatLnSpc="1">
            <a:prstTxWarp prst="textNoShape">
              <a:avLst/>
            </a:prstTxWarp>
            <a:noAutofit/>
          </a:bodyPr>
          <a:lstStyle/>
          <a:p>
            <a:pPr algn="l"/>
            <a:endParaRPr lang="en-CA" sz="800" dirty="0">
              <a:solidFill>
                <a:schemeClr val="tx2"/>
              </a:solidFill>
              <a:latin typeface="Nokia Pure Text Light" panose="020B0403020202020204" pitchFamily="34" charset="0"/>
              <a:ea typeface="Nokia Pure Text Light" panose="020B0403020202020204" pitchFamily="34" charset="0"/>
            </a:endParaRPr>
          </a:p>
        </p:txBody>
      </p:sp>
      <p:sp>
        <p:nvSpPr>
          <p:cNvPr id="9" name="Rounded Rectangle 9">
            <a:extLst>
              <a:ext uri="{FF2B5EF4-FFF2-40B4-BE49-F238E27FC236}">
                <a16:creationId xmlns:a16="http://schemas.microsoft.com/office/drawing/2014/main" id="{DF894437-1E48-4F5E-81CF-61F2DDDAEB7F}"/>
              </a:ext>
            </a:extLst>
          </p:cNvPr>
          <p:cNvSpPr/>
          <p:nvPr/>
        </p:nvSpPr>
        <p:spPr>
          <a:xfrm>
            <a:off x="7107629" y="4488528"/>
            <a:ext cx="1043465" cy="140105"/>
          </a:xfrm>
          <a:prstGeom prst="roundRect">
            <a:avLst/>
          </a:prstGeom>
          <a:solidFill>
            <a:schemeClr val="bg1"/>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72000" numCol="1" spcCol="0" rtlCol="0" fromWordArt="0" anchor="ctr" anchorCtr="0" forceAA="0" compatLnSpc="1">
            <a:prstTxWarp prst="textNoShape">
              <a:avLst/>
            </a:prstTxWarp>
            <a:noAutofit/>
          </a:bodyPr>
          <a:lstStyle/>
          <a:p>
            <a:pPr algn="l"/>
            <a:endParaRPr lang="en-CA" sz="800" dirty="0">
              <a:solidFill>
                <a:schemeClr val="tx2"/>
              </a:solidFill>
              <a:latin typeface="Nokia Pure Text Light" panose="020B0403020202020204" pitchFamily="34" charset="0"/>
              <a:ea typeface="Nokia Pure Text Light" panose="020B0403020202020204" pitchFamily="34" charset="0"/>
            </a:endParaRPr>
          </a:p>
        </p:txBody>
      </p:sp>
      <p:sp>
        <p:nvSpPr>
          <p:cNvPr id="10" name="Rectangle 9">
            <a:extLst>
              <a:ext uri="{FF2B5EF4-FFF2-40B4-BE49-F238E27FC236}">
                <a16:creationId xmlns:a16="http://schemas.microsoft.com/office/drawing/2014/main" id="{5431CAA4-33FB-4259-BD78-94F2C24F885F}"/>
              </a:ext>
            </a:extLst>
          </p:cNvPr>
          <p:cNvSpPr/>
          <p:nvPr/>
        </p:nvSpPr>
        <p:spPr>
          <a:xfrm>
            <a:off x="261255" y="1431729"/>
            <a:ext cx="8728364" cy="820138"/>
          </a:xfrm>
          <a:prstGeom prst="rect">
            <a:avLst/>
          </a:prstGeom>
          <a:solidFill>
            <a:schemeClr val="accent1">
              <a:lumMod val="20000"/>
              <a:lumOff val="80000"/>
            </a:schemeClr>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72000" numCol="1" spcCol="0" rtlCol="0" fromWordArt="0" anchor="t" anchorCtr="0" forceAA="0" compatLnSpc="1">
            <a:prstTxWarp prst="textNoShape">
              <a:avLst/>
            </a:prstTxWarp>
            <a:noAutofit/>
          </a:bodyPr>
          <a:lstStyle/>
          <a:p>
            <a:pPr algn="l"/>
            <a:r>
              <a:rPr lang="en-CA" sz="800">
                <a:solidFill>
                  <a:schemeClr val="tx2"/>
                </a:solidFill>
                <a:latin typeface="Nokia Pure Text Light" panose="020B0403020202020204" pitchFamily="34" charset="0"/>
                <a:ea typeface="Nokia Pure Text Light" panose="020B0403020202020204" pitchFamily="34" charset="0"/>
              </a:rPr>
              <a:t>Applications</a:t>
            </a:r>
            <a:endParaRPr lang="en-CA" sz="800" dirty="0">
              <a:solidFill>
                <a:schemeClr val="tx2"/>
              </a:solidFill>
              <a:latin typeface="Nokia Pure Text Light" panose="020B0403020202020204" pitchFamily="34" charset="0"/>
              <a:ea typeface="Nokia Pure Text Light" panose="020B0403020202020204" pitchFamily="34" charset="0"/>
            </a:endParaRPr>
          </a:p>
        </p:txBody>
      </p:sp>
      <p:sp>
        <p:nvSpPr>
          <p:cNvPr id="11" name="Rectangle 10">
            <a:extLst>
              <a:ext uri="{FF2B5EF4-FFF2-40B4-BE49-F238E27FC236}">
                <a16:creationId xmlns:a16="http://schemas.microsoft.com/office/drawing/2014/main" id="{903A5E0B-02BC-4593-A220-03147C28EAE8}"/>
              </a:ext>
            </a:extLst>
          </p:cNvPr>
          <p:cNvSpPr/>
          <p:nvPr/>
        </p:nvSpPr>
        <p:spPr>
          <a:xfrm>
            <a:off x="261255" y="2387428"/>
            <a:ext cx="8728364" cy="736729"/>
          </a:xfrm>
          <a:prstGeom prst="rect">
            <a:avLst/>
          </a:prstGeom>
          <a:solidFill>
            <a:schemeClr val="accent1">
              <a:lumMod val="20000"/>
              <a:lumOff val="80000"/>
            </a:schemeClr>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72000" numCol="1" spcCol="0" rtlCol="0" fromWordArt="0" anchor="t" anchorCtr="0" forceAA="0" compatLnSpc="1">
            <a:prstTxWarp prst="textNoShape">
              <a:avLst/>
            </a:prstTxWarp>
            <a:noAutofit/>
          </a:bodyPr>
          <a:lstStyle/>
          <a:p>
            <a:pPr algn="l"/>
            <a:r>
              <a:rPr lang="en-CA" sz="800">
                <a:solidFill>
                  <a:schemeClr val="tx2"/>
                </a:solidFill>
                <a:latin typeface="Nokia Pure Text Light" panose="020B0403020202020204" pitchFamily="34" charset="0"/>
                <a:ea typeface="Nokia Pure Text Light" panose="020B0403020202020204" pitchFamily="34" charset="0"/>
              </a:rPr>
              <a:t>nspOS</a:t>
            </a:r>
            <a:endParaRPr lang="en-CA" sz="800" dirty="0">
              <a:solidFill>
                <a:schemeClr val="tx2"/>
              </a:solidFill>
              <a:latin typeface="Nokia Pure Text Light" panose="020B0403020202020204" pitchFamily="34" charset="0"/>
              <a:ea typeface="Nokia Pure Text Light" panose="020B0403020202020204" pitchFamily="34" charset="0"/>
            </a:endParaRPr>
          </a:p>
        </p:txBody>
      </p:sp>
      <p:sp>
        <p:nvSpPr>
          <p:cNvPr id="12" name="Rectangle 11">
            <a:extLst>
              <a:ext uri="{FF2B5EF4-FFF2-40B4-BE49-F238E27FC236}">
                <a16:creationId xmlns:a16="http://schemas.microsoft.com/office/drawing/2014/main" id="{25736B1A-A0D8-4D3B-8D67-3C5CAB9D4B03}"/>
              </a:ext>
            </a:extLst>
          </p:cNvPr>
          <p:cNvSpPr/>
          <p:nvPr/>
        </p:nvSpPr>
        <p:spPr>
          <a:xfrm>
            <a:off x="261255" y="3240738"/>
            <a:ext cx="8728364" cy="736729"/>
          </a:xfrm>
          <a:prstGeom prst="rect">
            <a:avLst/>
          </a:prstGeom>
          <a:solidFill>
            <a:schemeClr val="accent1">
              <a:lumMod val="20000"/>
              <a:lumOff val="80000"/>
            </a:schemeClr>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72000" numCol="1" spcCol="0" rtlCol="0" fromWordArt="0" anchor="t" anchorCtr="0" forceAA="0" compatLnSpc="1">
            <a:prstTxWarp prst="textNoShape">
              <a:avLst/>
            </a:prstTxWarp>
            <a:noAutofit/>
          </a:bodyPr>
          <a:lstStyle/>
          <a:p>
            <a:pPr algn="l"/>
            <a:r>
              <a:rPr lang="en-CA" sz="800" dirty="0">
                <a:solidFill>
                  <a:schemeClr val="tx2"/>
                </a:solidFill>
                <a:latin typeface="Nokia Pure Text Light" panose="020B0403020202020204" pitchFamily="34" charset="0"/>
                <a:ea typeface="Nokia Pure Text Light" panose="020B0403020202020204" pitchFamily="34" charset="0"/>
              </a:rPr>
              <a:t>Mediation Components</a:t>
            </a:r>
          </a:p>
        </p:txBody>
      </p:sp>
      <p:grpSp>
        <p:nvGrpSpPr>
          <p:cNvPr id="13" name="Group 12">
            <a:extLst>
              <a:ext uri="{FF2B5EF4-FFF2-40B4-BE49-F238E27FC236}">
                <a16:creationId xmlns:a16="http://schemas.microsoft.com/office/drawing/2014/main" id="{38F790B6-8D87-4ED4-885E-052346194243}"/>
              </a:ext>
            </a:extLst>
          </p:cNvPr>
          <p:cNvGrpSpPr/>
          <p:nvPr/>
        </p:nvGrpSpPr>
        <p:grpSpPr>
          <a:xfrm>
            <a:off x="1380033" y="3421077"/>
            <a:ext cx="1069859" cy="476518"/>
            <a:chOff x="493289" y="3835350"/>
            <a:chExt cx="1069859" cy="476518"/>
          </a:xfrm>
        </p:grpSpPr>
        <p:sp>
          <p:nvSpPr>
            <p:cNvPr id="14" name="Rounded Rectangle 15">
              <a:extLst>
                <a:ext uri="{FF2B5EF4-FFF2-40B4-BE49-F238E27FC236}">
                  <a16:creationId xmlns:a16="http://schemas.microsoft.com/office/drawing/2014/main" id="{5319FF0B-E0D6-48BD-8F49-BEFAC6F353C3}"/>
                </a:ext>
              </a:extLst>
            </p:cNvPr>
            <p:cNvSpPr/>
            <p:nvPr/>
          </p:nvSpPr>
          <p:spPr>
            <a:xfrm>
              <a:off x="519683" y="3835352"/>
              <a:ext cx="1043465" cy="476516"/>
            </a:xfrm>
            <a:prstGeom prst="roundRect">
              <a:avLst/>
            </a:prstGeom>
            <a:solidFill>
              <a:schemeClr val="bg1"/>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72000" numCol="1" spcCol="0" rtlCol="0" fromWordArt="0" anchor="ctr" anchorCtr="0" forceAA="0" compatLnSpc="1">
              <a:prstTxWarp prst="textNoShape">
                <a:avLst/>
              </a:prstTxWarp>
              <a:noAutofit/>
            </a:bodyPr>
            <a:lstStyle/>
            <a:p>
              <a:pPr algn="l"/>
              <a:r>
                <a:rPr lang="en-CA" sz="800" dirty="0">
                  <a:solidFill>
                    <a:schemeClr val="tx2"/>
                  </a:solidFill>
                  <a:latin typeface="Nokia Pure Text Light" panose="020B0403020202020204" pitchFamily="34" charset="0"/>
                  <a:ea typeface="Nokia Pure Text Light" panose="020B0403020202020204" pitchFamily="34" charset="0"/>
                </a:rPr>
                <a:t>Model-Driven</a:t>
              </a:r>
            </a:p>
            <a:p>
              <a:pPr algn="l"/>
              <a:r>
                <a:rPr lang="en-CA" sz="800" dirty="0">
                  <a:solidFill>
                    <a:schemeClr val="tx2"/>
                  </a:solidFill>
                  <a:latin typeface="Nokia Pure Text Light" panose="020B0403020202020204" pitchFamily="34" charset="0"/>
                  <a:ea typeface="Nokia Pure Text Light" panose="020B0403020202020204" pitchFamily="34" charset="0"/>
                </a:rPr>
                <a:t>Mediation</a:t>
              </a:r>
            </a:p>
          </p:txBody>
        </p:sp>
        <p:sp>
          <p:nvSpPr>
            <p:cNvPr id="15" name="Rectangle 14">
              <a:extLst>
                <a:ext uri="{FF2B5EF4-FFF2-40B4-BE49-F238E27FC236}">
                  <a16:creationId xmlns:a16="http://schemas.microsoft.com/office/drawing/2014/main" id="{85CE6EC4-4363-43D6-BDF1-CDE7459FB5DB}"/>
                </a:ext>
              </a:extLst>
            </p:cNvPr>
            <p:cNvSpPr/>
            <p:nvPr/>
          </p:nvSpPr>
          <p:spPr>
            <a:xfrm>
              <a:off x="493289" y="3835350"/>
              <a:ext cx="94407" cy="476517"/>
            </a:xfrm>
            <a:prstGeom prst="rect">
              <a:avLst/>
            </a:prstGeom>
            <a:solidFill>
              <a:schemeClr val="tx2"/>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2"/>
                </a:solidFill>
                <a:latin typeface="Nokia Pure Text Light" panose="020B0403020202020204" pitchFamily="34" charset="0"/>
                <a:ea typeface="Nokia Pure Text Light" panose="020B0403020202020204" pitchFamily="34" charset="0"/>
              </a:endParaRPr>
            </a:p>
          </p:txBody>
        </p:sp>
      </p:grpSp>
      <p:grpSp>
        <p:nvGrpSpPr>
          <p:cNvPr id="16" name="Group 15">
            <a:extLst>
              <a:ext uri="{FF2B5EF4-FFF2-40B4-BE49-F238E27FC236}">
                <a16:creationId xmlns:a16="http://schemas.microsoft.com/office/drawing/2014/main" id="{A2527924-E069-46C0-9962-EA42FB46E260}"/>
              </a:ext>
            </a:extLst>
          </p:cNvPr>
          <p:cNvGrpSpPr/>
          <p:nvPr/>
        </p:nvGrpSpPr>
        <p:grpSpPr>
          <a:xfrm>
            <a:off x="2548775" y="3421077"/>
            <a:ext cx="1069859" cy="476518"/>
            <a:chOff x="493289" y="3835350"/>
            <a:chExt cx="1069859" cy="476518"/>
          </a:xfrm>
        </p:grpSpPr>
        <p:sp>
          <p:nvSpPr>
            <p:cNvPr id="17" name="Rounded Rectangle 18">
              <a:extLst>
                <a:ext uri="{FF2B5EF4-FFF2-40B4-BE49-F238E27FC236}">
                  <a16:creationId xmlns:a16="http://schemas.microsoft.com/office/drawing/2014/main" id="{67179CED-2842-4639-9604-0D0B1C27F56E}"/>
                </a:ext>
              </a:extLst>
            </p:cNvPr>
            <p:cNvSpPr/>
            <p:nvPr/>
          </p:nvSpPr>
          <p:spPr>
            <a:xfrm>
              <a:off x="519683" y="3835352"/>
              <a:ext cx="1043465" cy="476516"/>
            </a:xfrm>
            <a:prstGeom prst="roundRect">
              <a:avLst/>
            </a:prstGeom>
            <a:solidFill>
              <a:schemeClr val="bg1"/>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72000" numCol="1" spcCol="0" rtlCol="0" fromWordArt="0" anchor="ctr" anchorCtr="0" forceAA="0" compatLnSpc="1">
              <a:prstTxWarp prst="textNoShape">
                <a:avLst/>
              </a:prstTxWarp>
              <a:noAutofit/>
            </a:bodyPr>
            <a:lstStyle/>
            <a:p>
              <a:pPr algn="l"/>
              <a:r>
                <a:rPr lang="en-CA" sz="800" dirty="0">
                  <a:solidFill>
                    <a:schemeClr val="tx2"/>
                  </a:solidFill>
                  <a:latin typeface="Nokia Pure Text Light" panose="020B0403020202020204" pitchFamily="34" charset="0"/>
                  <a:ea typeface="Nokia Pure Text Light" panose="020B0403020202020204" pitchFamily="34" charset="0"/>
                </a:rPr>
                <a:t>IP NE</a:t>
              </a:r>
            </a:p>
            <a:p>
              <a:pPr algn="l"/>
              <a:r>
                <a:rPr lang="en-CA" sz="800" dirty="0">
                  <a:solidFill>
                    <a:schemeClr val="tx2"/>
                  </a:solidFill>
                  <a:latin typeface="Nokia Pure Text Light" panose="020B0403020202020204" pitchFamily="34" charset="0"/>
                  <a:ea typeface="Nokia Pure Text Light" panose="020B0403020202020204" pitchFamily="34" charset="0"/>
                </a:rPr>
                <a:t>Mediation</a:t>
              </a:r>
            </a:p>
            <a:p>
              <a:pPr algn="l"/>
              <a:r>
                <a:rPr lang="en-CA" sz="800" dirty="0">
                  <a:solidFill>
                    <a:schemeClr val="tx2"/>
                  </a:solidFill>
                  <a:latin typeface="Nokia Pure Text Light" panose="020B0403020202020204" pitchFamily="34" charset="0"/>
                  <a:ea typeface="Nokia Pure Text Light" panose="020B0403020202020204" pitchFamily="34" charset="0"/>
                </a:rPr>
                <a:t>Server</a:t>
              </a:r>
            </a:p>
          </p:txBody>
        </p:sp>
        <p:sp>
          <p:nvSpPr>
            <p:cNvPr id="18" name="Rectangle 17">
              <a:extLst>
                <a:ext uri="{FF2B5EF4-FFF2-40B4-BE49-F238E27FC236}">
                  <a16:creationId xmlns:a16="http://schemas.microsoft.com/office/drawing/2014/main" id="{ADD5E651-CC45-46E9-86DE-272ECED13F9C}"/>
                </a:ext>
              </a:extLst>
            </p:cNvPr>
            <p:cNvSpPr/>
            <p:nvPr/>
          </p:nvSpPr>
          <p:spPr>
            <a:xfrm>
              <a:off x="493289" y="3835350"/>
              <a:ext cx="94407" cy="476517"/>
            </a:xfrm>
            <a:prstGeom prst="rect">
              <a:avLst/>
            </a:prstGeom>
            <a:solidFill>
              <a:schemeClr val="tx2"/>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2"/>
                </a:solidFill>
                <a:latin typeface="Nokia Pure Text Light" panose="020B0403020202020204" pitchFamily="34" charset="0"/>
                <a:ea typeface="Nokia Pure Text Light" panose="020B0403020202020204" pitchFamily="34" charset="0"/>
              </a:endParaRPr>
            </a:p>
          </p:txBody>
        </p:sp>
      </p:grpSp>
      <p:grpSp>
        <p:nvGrpSpPr>
          <p:cNvPr id="19" name="Group 18">
            <a:extLst>
              <a:ext uri="{FF2B5EF4-FFF2-40B4-BE49-F238E27FC236}">
                <a16:creationId xmlns:a16="http://schemas.microsoft.com/office/drawing/2014/main" id="{F8638B58-324B-4E4F-B3F4-24182BF1002A}"/>
              </a:ext>
            </a:extLst>
          </p:cNvPr>
          <p:cNvGrpSpPr/>
          <p:nvPr/>
        </p:nvGrpSpPr>
        <p:grpSpPr>
          <a:xfrm>
            <a:off x="3717517" y="3421077"/>
            <a:ext cx="1069859" cy="476518"/>
            <a:chOff x="493289" y="3835350"/>
            <a:chExt cx="1069859" cy="476518"/>
          </a:xfrm>
        </p:grpSpPr>
        <p:sp>
          <p:nvSpPr>
            <p:cNvPr id="20" name="Rounded Rectangle 21">
              <a:extLst>
                <a:ext uri="{FF2B5EF4-FFF2-40B4-BE49-F238E27FC236}">
                  <a16:creationId xmlns:a16="http://schemas.microsoft.com/office/drawing/2014/main" id="{618C0966-2DF8-4628-8156-D507EDC452FA}"/>
                </a:ext>
              </a:extLst>
            </p:cNvPr>
            <p:cNvSpPr/>
            <p:nvPr/>
          </p:nvSpPr>
          <p:spPr>
            <a:xfrm>
              <a:off x="519683" y="3835352"/>
              <a:ext cx="1043465" cy="476516"/>
            </a:xfrm>
            <a:prstGeom prst="roundRect">
              <a:avLst/>
            </a:prstGeom>
            <a:solidFill>
              <a:schemeClr val="bg1"/>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72000" numCol="1" spcCol="0" rtlCol="0" fromWordArt="0" anchor="ctr" anchorCtr="0" forceAA="0" compatLnSpc="1">
              <a:prstTxWarp prst="textNoShape">
                <a:avLst/>
              </a:prstTxWarp>
              <a:noAutofit/>
            </a:bodyPr>
            <a:lstStyle/>
            <a:p>
              <a:pPr algn="l"/>
              <a:r>
                <a:rPr lang="en-CA" sz="800" dirty="0">
                  <a:solidFill>
                    <a:schemeClr val="tx2"/>
                  </a:solidFill>
                  <a:latin typeface="Nokia Pure Text Light" panose="020B0403020202020204" pitchFamily="34" charset="0"/>
                  <a:ea typeface="Nokia Pure Text Light" panose="020B0403020202020204" pitchFamily="34" charset="0"/>
                </a:rPr>
                <a:t>Optical NE</a:t>
              </a:r>
            </a:p>
            <a:p>
              <a:pPr algn="l"/>
              <a:r>
                <a:rPr lang="en-CA" sz="800" dirty="0">
                  <a:solidFill>
                    <a:schemeClr val="tx2"/>
                  </a:solidFill>
                  <a:latin typeface="Nokia Pure Text Light" panose="020B0403020202020204" pitchFamily="34" charset="0"/>
                  <a:ea typeface="Nokia Pure Text Light" panose="020B0403020202020204" pitchFamily="34" charset="0"/>
                </a:rPr>
                <a:t>Mediation</a:t>
              </a:r>
            </a:p>
            <a:p>
              <a:pPr algn="l"/>
              <a:r>
                <a:rPr lang="en-CA" sz="800" dirty="0">
                  <a:solidFill>
                    <a:schemeClr val="tx2"/>
                  </a:solidFill>
                  <a:latin typeface="Nokia Pure Text Light" panose="020B0403020202020204" pitchFamily="34" charset="0"/>
                  <a:ea typeface="Nokia Pure Text Light" panose="020B0403020202020204" pitchFamily="34" charset="0"/>
                </a:rPr>
                <a:t>Server</a:t>
              </a:r>
            </a:p>
          </p:txBody>
        </p:sp>
        <p:sp>
          <p:nvSpPr>
            <p:cNvPr id="21" name="Rectangle 20">
              <a:extLst>
                <a:ext uri="{FF2B5EF4-FFF2-40B4-BE49-F238E27FC236}">
                  <a16:creationId xmlns:a16="http://schemas.microsoft.com/office/drawing/2014/main" id="{99FDA5F8-AC5E-4AAB-94E1-0DEB253B5472}"/>
                </a:ext>
              </a:extLst>
            </p:cNvPr>
            <p:cNvSpPr/>
            <p:nvPr/>
          </p:nvSpPr>
          <p:spPr>
            <a:xfrm>
              <a:off x="493289" y="3835350"/>
              <a:ext cx="94407" cy="476517"/>
            </a:xfrm>
            <a:prstGeom prst="rect">
              <a:avLst/>
            </a:prstGeom>
            <a:solidFill>
              <a:schemeClr val="tx2"/>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2"/>
                </a:solidFill>
                <a:latin typeface="Nokia Pure Text Light" panose="020B0403020202020204" pitchFamily="34" charset="0"/>
                <a:ea typeface="Nokia Pure Text Light" panose="020B0403020202020204" pitchFamily="34" charset="0"/>
              </a:endParaRPr>
            </a:p>
          </p:txBody>
        </p:sp>
      </p:grpSp>
      <p:grpSp>
        <p:nvGrpSpPr>
          <p:cNvPr id="22" name="Group 21">
            <a:extLst>
              <a:ext uri="{FF2B5EF4-FFF2-40B4-BE49-F238E27FC236}">
                <a16:creationId xmlns:a16="http://schemas.microsoft.com/office/drawing/2014/main" id="{769FEF28-E262-487D-9F34-A66E11225D21}"/>
              </a:ext>
            </a:extLst>
          </p:cNvPr>
          <p:cNvGrpSpPr/>
          <p:nvPr/>
        </p:nvGrpSpPr>
        <p:grpSpPr>
          <a:xfrm>
            <a:off x="4886259" y="3421077"/>
            <a:ext cx="1069859" cy="476518"/>
            <a:chOff x="493289" y="3835350"/>
            <a:chExt cx="1069859" cy="476518"/>
          </a:xfrm>
        </p:grpSpPr>
        <p:sp>
          <p:nvSpPr>
            <p:cNvPr id="23" name="Rounded Rectangle 24">
              <a:extLst>
                <a:ext uri="{FF2B5EF4-FFF2-40B4-BE49-F238E27FC236}">
                  <a16:creationId xmlns:a16="http://schemas.microsoft.com/office/drawing/2014/main" id="{07122098-639F-4D19-93CE-6642856A236C}"/>
                </a:ext>
              </a:extLst>
            </p:cNvPr>
            <p:cNvSpPr/>
            <p:nvPr/>
          </p:nvSpPr>
          <p:spPr>
            <a:xfrm>
              <a:off x="519683" y="3835352"/>
              <a:ext cx="1043465" cy="476516"/>
            </a:xfrm>
            <a:prstGeom prst="roundRect">
              <a:avLst/>
            </a:prstGeom>
            <a:solidFill>
              <a:schemeClr val="bg1"/>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72000" numCol="1" spcCol="0" rtlCol="0" fromWordArt="0" anchor="ctr" anchorCtr="0" forceAA="0" compatLnSpc="1">
              <a:prstTxWarp prst="textNoShape">
                <a:avLst/>
              </a:prstTxWarp>
              <a:noAutofit/>
            </a:bodyPr>
            <a:lstStyle/>
            <a:p>
              <a:pPr algn="l"/>
              <a:r>
                <a:rPr lang="en-CA" sz="800" dirty="0">
                  <a:solidFill>
                    <a:schemeClr val="tx2"/>
                  </a:solidFill>
                  <a:latin typeface="Nokia Pure Text Light" panose="020B0403020202020204" pitchFamily="34" charset="0"/>
                  <a:ea typeface="Nokia Pure Text Light" panose="020B0403020202020204" pitchFamily="34" charset="0"/>
                </a:rPr>
                <a:t>SDN Control</a:t>
              </a:r>
            </a:p>
          </p:txBody>
        </p:sp>
        <p:sp>
          <p:nvSpPr>
            <p:cNvPr id="24" name="Rectangle 23">
              <a:extLst>
                <a:ext uri="{FF2B5EF4-FFF2-40B4-BE49-F238E27FC236}">
                  <a16:creationId xmlns:a16="http://schemas.microsoft.com/office/drawing/2014/main" id="{D8F60499-AD43-4D27-93C1-C33AD02472F7}"/>
                </a:ext>
              </a:extLst>
            </p:cNvPr>
            <p:cNvSpPr/>
            <p:nvPr/>
          </p:nvSpPr>
          <p:spPr>
            <a:xfrm>
              <a:off x="493289" y="3835350"/>
              <a:ext cx="94407" cy="476517"/>
            </a:xfrm>
            <a:prstGeom prst="rect">
              <a:avLst/>
            </a:prstGeom>
            <a:solidFill>
              <a:schemeClr val="tx2"/>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2"/>
                </a:solidFill>
                <a:latin typeface="Nokia Pure Text Light" panose="020B0403020202020204" pitchFamily="34" charset="0"/>
                <a:ea typeface="Nokia Pure Text Light" panose="020B0403020202020204" pitchFamily="34" charset="0"/>
              </a:endParaRPr>
            </a:p>
          </p:txBody>
        </p:sp>
      </p:grpSp>
      <p:grpSp>
        <p:nvGrpSpPr>
          <p:cNvPr id="25" name="Group 24">
            <a:extLst>
              <a:ext uri="{FF2B5EF4-FFF2-40B4-BE49-F238E27FC236}">
                <a16:creationId xmlns:a16="http://schemas.microsoft.com/office/drawing/2014/main" id="{270D1F48-832D-4178-8CCC-F1AE8DF0D636}"/>
              </a:ext>
            </a:extLst>
          </p:cNvPr>
          <p:cNvGrpSpPr/>
          <p:nvPr/>
        </p:nvGrpSpPr>
        <p:grpSpPr>
          <a:xfrm>
            <a:off x="6055001" y="3421077"/>
            <a:ext cx="1069859" cy="476518"/>
            <a:chOff x="493289" y="3835350"/>
            <a:chExt cx="1069859" cy="476518"/>
          </a:xfrm>
        </p:grpSpPr>
        <p:sp>
          <p:nvSpPr>
            <p:cNvPr id="26" name="Rounded Rectangle 27">
              <a:extLst>
                <a:ext uri="{FF2B5EF4-FFF2-40B4-BE49-F238E27FC236}">
                  <a16:creationId xmlns:a16="http://schemas.microsoft.com/office/drawing/2014/main" id="{970BE79F-8B45-4444-8B2E-869D52005BFC}"/>
                </a:ext>
              </a:extLst>
            </p:cNvPr>
            <p:cNvSpPr/>
            <p:nvPr/>
          </p:nvSpPr>
          <p:spPr>
            <a:xfrm>
              <a:off x="519683" y="3835352"/>
              <a:ext cx="1043465" cy="476516"/>
            </a:xfrm>
            <a:prstGeom prst="roundRect">
              <a:avLst/>
            </a:prstGeom>
            <a:solidFill>
              <a:schemeClr val="bg1"/>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72000" numCol="1" spcCol="0" rtlCol="0" fromWordArt="0" anchor="ctr" anchorCtr="0" forceAA="0" compatLnSpc="1">
              <a:prstTxWarp prst="textNoShape">
                <a:avLst/>
              </a:prstTxWarp>
              <a:noAutofit/>
            </a:bodyPr>
            <a:lstStyle/>
            <a:p>
              <a:pPr algn="l"/>
              <a:r>
                <a:rPr lang="en-CA" sz="800" dirty="0">
                  <a:solidFill>
                    <a:schemeClr val="tx2"/>
                  </a:solidFill>
                  <a:latin typeface="Nokia Pure Text Light" panose="020B0403020202020204" pitchFamily="34" charset="0"/>
                  <a:ea typeface="Nokia Pure Text Light" panose="020B0403020202020204" pitchFamily="34" charset="0"/>
                </a:rPr>
                <a:t>Auxiliary</a:t>
              </a:r>
            </a:p>
            <a:p>
              <a:pPr algn="l"/>
              <a:r>
                <a:rPr lang="en-CA" sz="800" dirty="0">
                  <a:solidFill>
                    <a:schemeClr val="tx2"/>
                  </a:solidFill>
                  <a:latin typeface="Nokia Pure Text Light" panose="020B0403020202020204" pitchFamily="34" charset="0"/>
                  <a:ea typeface="Nokia Pure Text Light" panose="020B0403020202020204" pitchFamily="34" charset="0"/>
                </a:rPr>
                <a:t>Data</a:t>
              </a:r>
            </a:p>
            <a:p>
              <a:pPr algn="l"/>
              <a:r>
                <a:rPr lang="en-CA" sz="800" dirty="0">
                  <a:solidFill>
                    <a:schemeClr val="tx2"/>
                  </a:solidFill>
                  <a:latin typeface="Nokia Pure Text Light" panose="020B0403020202020204" pitchFamily="34" charset="0"/>
                  <a:ea typeface="Nokia Pure Text Light" panose="020B0403020202020204" pitchFamily="34" charset="0"/>
                </a:rPr>
                <a:t>Collector</a:t>
              </a:r>
            </a:p>
          </p:txBody>
        </p:sp>
        <p:sp>
          <p:nvSpPr>
            <p:cNvPr id="27" name="Rectangle 26">
              <a:extLst>
                <a:ext uri="{FF2B5EF4-FFF2-40B4-BE49-F238E27FC236}">
                  <a16:creationId xmlns:a16="http://schemas.microsoft.com/office/drawing/2014/main" id="{58D6EC97-AC58-498E-9966-A96F6800038B}"/>
                </a:ext>
              </a:extLst>
            </p:cNvPr>
            <p:cNvSpPr/>
            <p:nvPr/>
          </p:nvSpPr>
          <p:spPr>
            <a:xfrm>
              <a:off x="493289" y="3835350"/>
              <a:ext cx="94407" cy="476517"/>
            </a:xfrm>
            <a:prstGeom prst="rect">
              <a:avLst/>
            </a:prstGeom>
            <a:solidFill>
              <a:schemeClr val="tx2"/>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2"/>
                </a:solidFill>
                <a:latin typeface="Nokia Pure Text Light" panose="020B0403020202020204" pitchFamily="34" charset="0"/>
                <a:ea typeface="Nokia Pure Text Light" panose="020B0403020202020204" pitchFamily="34" charset="0"/>
              </a:endParaRPr>
            </a:p>
          </p:txBody>
        </p:sp>
      </p:grpSp>
      <p:grpSp>
        <p:nvGrpSpPr>
          <p:cNvPr id="28" name="Group 27">
            <a:extLst>
              <a:ext uri="{FF2B5EF4-FFF2-40B4-BE49-F238E27FC236}">
                <a16:creationId xmlns:a16="http://schemas.microsoft.com/office/drawing/2014/main" id="{9122038B-416C-408E-90A2-05A93A3D3D3D}"/>
              </a:ext>
            </a:extLst>
          </p:cNvPr>
          <p:cNvGrpSpPr/>
          <p:nvPr/>
        </p:nvGrpSpPr>
        <p:grpSpPr>
          <a:xfrm>
            <a:off x="7223743" y="3421077"/>
            <a:ext cx="1069859" cy="476518"/>
            <a:chOff x="493289" y="3835350"/>
            <a:chExt cx="1069859" cy="476518"/>
          </a:xfrm>
        </p:grpSpPr>
        <p:sp>
          <p:nvSpPr>
            <p:cNvPr id="29" name="Rounded Rectangle 30">
              <a:extLst>
                <a:ext uri="{FF2B5EF4-FFF2-40B4-BE49-F238E27FC236}">
                  <a16:creationId xmlns:a16="http://schemas.microsoft.com/office/drawing/2014/main" id="{D84090E8-751B-4948-BF25-8F03E567051E}"/>
                </a:ext>
              </a:extLst>
            </p:cNvPr>
            <p:cNvSpPr/>
            <p:nvPr/>
          </p:nvSpPr>
          <p:spPr>
            <a:xfrm>
              <a:off x="519683" y="3835352"/>
              <a:ext cx="1043465" cy="476516"/>
            </a:xfrm>
            <a:prstGeom prst="roundRect">
              <a:avLst/>
            </a:prstGeom>
            <a:solidFill>
              <a:schemeClr val="bg1"/>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72000" numCol="1" spcCol="0" rtlCol="0" fromWordArt="0" anchor="ctr" anchorCtr="0" forceAA="0" compatLnSpc="1">
              <a:prstTxWarp prst="textNoShape">
                <a:avLst/>
              </a:prstTxWarp>
              <a:noAutofit/>
            </a:bodyPr>
            <a:lstStyle/>
            <a:p>
              <a:pPr algn="l"/>
              <a:r>
                <a:rPr lang="en-CA" sz="800" dirty="0">
                  <a:solidFill>
                    <a:schemeClr val="tx2"/>
                  </a:solidFill>
                  <a:latin typeface="Nokia Pure Text Light" panose="020B0403020202020204" pitchFamily="34" charset="0"/>
                  <a:ea typeface="Nokia Pure Text Light" panose="020B0403020202020204" pitchFamily="34" charset="0"/>
                </a:rPr>
                <a:t>Flow</a:t>
              </a:r>
            </a:p>
            <a:p>
              <a:pPr algn="l"/>
              <a:r>
                <a:rPr lang="en-CA" sz="800" dirty="0">
                  <a:solidFill>
                    <a:schemeClr val="tx2"/>
                  </a:solidFill>
                  <a:latin typeface="Nokia Pure Text Light" panose="020B0403020202020204" pitchFamily="34" charset="0"/>
                  <a:ea typeface="Nokia Pure Text Light" panose="020B0403020202020204" pitchFamily="34" charset="0"/>
                </a:rPr>
                <a:t>Collector</a:t>
              </a:r>
            </a:p>
          </p:txBody>
        </p:sp>
        <p:sp>
          <p:nvSpPr>
            <p:cNvPr id="30" name="Rectangle 29">
              <a:extLst>
                <a:ext uri="{FF2B5EF4-FFF2-40B4-BE49-F238E27FC236}">
                  <a16:creationId xmlns:a16="http://schemas.microsoft.com/office/drawing/2014/main" id="{FFE1CC19-E692-4B3F-965F-70479780BE15}"/>
                </a:ext>
              </a:extLst>
            </p:cNvPr>
            <p:cNvSpPr/>
            <p:nvPr/>
          </p:nvSpPr>
          <p:spPr>
            <a:xfrm>
              <a:off x="493289" y="3835350"/>
              <a:ext cx="94407" cy="476517"/>
            </a:xfrm>
            <a:prstGeom prst="rect">
              <a:avLst/>
            </a:prstGeom>
            <a:solidFill>
              <a:schemeClr val="tx2"/>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2"/>
                </a:solidFill>
                <a:latin typeface="Nokia Pure Text Light" panose="020B0403020202020204" pitchFamily="34" charset="0"/>
                <a:ea typeface="Nokia Pure Text Light" panose="020B0403020202020204" pitchFamily="34" charset="0"/>
              </a:endParaRPr>
            </a:p>
          </p:txBody>
        </p:sp>
      </p:grpSp>
      <p:grpSp>
        <p:nvGrpSpPr>
          <p:cNvPr id="31" name="Group 30">
            <a:extLst>
              <a:ext uri="{FF2B5EF4-FFF2-40B4-BE49-F238E27FC236}">
                <a16:creationId xmlns:a16="http://schemas.microsoft.com/office/drawing/2014/main" id="{BB36256C-0F9D-4DBE-97E7-C116528A8E0E}"/>
              </a:ext>
            </a:extLst>
          </p:cNvPr>
          <p:cNvGrpSpPr/>
          <p:nvPr/>
        </p:nvGrpSpPr>
        <p:grpSpPr>
          <a:xfrm>
            <a:off x="1786778" y="2551497"/>
            <a:ext cx="1408461" cy="476518"/>
            <a:chOff x="1930296" y="2716539"/>
            <a:chExt cx="1408461" cy="476518"/>
          </a:xfrm>
        </p:grpSpPr>
        <p:grpSp>
          <p:nvGrpSpPr>
            <p:cNvPr id="32" name="Group 31">
              <a:extLst>
                <a:ext uri="{FF2B5EF4-FFF2-40B4-BE49-F238E27FC236}">
                  <a16:creationId xmlns:a16="http://schemas.microsoft.com/office/drawing/2014/main" id="{F8DF3421-22CF-4A80-936B-3F4FA83FF860}"/>
                </a:ext>
              </a:extLst>
            </p:cNvPr>
            <p:cNvGrpSpPr/>
            <p:nvPr/>
          </p:nvGrpSpPr>
          <p:grpSpPr>
            <a:xfrm>
              <a:off x="1930296" y="2716539"/>
              <a:ext cx="1408461" cy="476518"/>
              <a:chOff x="1930296" y="2716539"/>
              <a:chExt cx="1408461" cy="476518"/>
            </a:xfrm>
          </p:grpSpPr>
          <p:sp>
            <p:nvSpPr>
              <p:cNvPr id="34" name="Rounded Rectangle 38">
                <a:extLst>
                  <a:ext uri="{FF2B5EF4-FFF2-40B4-BE49-F238E27FC236}">
                    <a16:creationId xmlns:a16="http://schemas.microsoft.com/office/drawing/2014/main" id="{C30A7E7A-616A-401F-87CE-A521A44C66C5}"/>
                  </a:ext>
                </a:extLst>
              </p:cNvPr>
              <p:cNvSpPr/>
              <p:nvPr/>
            </p:nvSpPr>
            <p:spPr>
              <a:xfrm>
                <a:off x="1956690" y="2716541"/>
                <a:ext cx="1382067" cy="476516"/>
              </a:xfrm>
              <a:prstGeom prst="roundRect">
                <a:avLst/>
              </a:prstGeom>
              <a:solidFill>
                <a:schemeClr val="bg1"/>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72000" numCol="1" spcCol="0" rtlCol="0" fromWordArt="0" anchor="ctr" anchorCtr="0" forceAA="0" compatLnSpc="1">
                <a:prstTxWarp prst="textNoShape">
                  <a:avLst/>
                </a:prstTxWarp>
                <a:noAutofit/>
              </a:bodyPr>
              <a:lstStyle/>
              <a:p>
                <a:pPr algn="l"/>
                <a:r>
                  <a:rPr lang="en-CA" sz="800" dirty="0" err="1">
                    <a:solidFill>
                      <a:schemeClr val="tx2"/>
                    </a:solidFill>
                    <a:latin typeface="Nokia Pure Text Light" panose="020B0403020202020204" pitchFamily="34" charset="0"/>
                    <a:ea typeface="Nokia Pure Text Light" panose="020B0403020202020204" pitchFamily="34" charset="0"/>
                  </a:rPr>
                  <a:t>Microservice</a:t>
                </a:r>
                <a:endParaRPr lang="en-CA" sz="800" dirty="0">
                  <a:solidFill>
                    <a:schemeClr val="tx2"/>
                  </a:solidFill>
                  <a:latin typeface="Nokia Pure Text Light" panose="020B0403020202020204" pitchFamily="34" charset="0"/>
                  <a:ea typeface="Nokia Pure Text Light" panose="020B0403020202020204" pitchFamily="34" charset="0"/>
                </a:endParaRPr>
              </a:p>
              <a:p>
                <a:pPr algn="l"/>
                <a:r>
                  <a:rPr lang="en-CA" sz="800" dirty="0">
                    <a:solidFill>
                      <a:schemeClr val="tx2"/>
                    </a:solidFill>
                    <a:latin typeface="Nokia Pure Text Light" panose="020B0403020202020204" pitchFamily="34" charset="0"/>
                    <a:ea typeface="Nokia Pure Text Light" panose="020B0403020202020204" pitchFamily="34" charset="0"/>
                  </a:rPr>
                  <a:t>Bus</a:t>
                </a:r>
              </a:p>
            </p:txBody>
          </p:sp>
          <p:sp>
            <p:nvSpPr>
              <p:cNvPr id="35" name="Rectangle 34">
                <a:extLst>
                  <a:ext uri="{FF2B5EF4-FFF2-40B4-BE49-F238E27FC236}">
                    <a16:creationId xmlns:a16="http://schemas.microsoft.com/office/drawing/2014/main" id="{427C4E8C-80B9-4DF4-8A50-26AA2D0A530E}"/>
                  </a:ext>
                </a:extLst>
              </p:cNvPr>
              <p:cNvSpPr/>
              <p:nvPr/>
            </p:nvSpPr>
            <p:spPr>
              <a:xfrm>
                <a:off x="1930296" y="2716539"/>
                <a:ext cx="94407" cy="476517"/>
              </a:xfrm>
              <a:prstGeom prst="rect">
                <a:avLst/>
              </a:prstGeom>
              <a:solidFill>
                <a:schemeClr val="tx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1"/>
                  </a:solidFill>
                  <a:latin typeface="Nokia Pure Text Light" panose="020B0403020202020204" pitchFamily="34" charset="0"/>
                  <a:ea typeface="Nokia Pure Text Light" panose="020B0403020202020204" pitchFamily="34" charset="0"/>
                </a:endParaRPr>
              </a:p>
            </p:txBody>
          </p:sp>
        </p:grpSp>
        <p:pic>
          <p:nvPicPr>
            <p:cNvPr id="33" name="Picture 32">
              <a:extLst>
                <a:ext uri="{FF2B5EF4-FFF2-40B4-BE49-F238E27FC236}">
                  <a16:creationId xmlns:a16="http://schemas.microsoft.com/office/drawing/2014/main" id="{A9607002-3A1E-4444-8CF7-31318C026E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7678" y="2834950"/>
              <a:ext cx="528441" cy="249143"/>
            </a:xfrm>
            <a:prstGeom prst="rect">
              <a:avLst/>
            </a:prstGeom>
            <a:noFill/>
          </p:spPr>
        </p:pic>
      </p:grpSp>
      <p:grpSp>
        <p:nvGrpSpPr>
          <p:cNvPr id="36" name="Group 35">
            <a:extLst>
              <a:ext uri="{FF2B5EF4-FFF2-40B4-BE49-F238E27FC236}">
                <a16:creationId xmlns:a16="http://schemas.microsoft.com/office/drawing/2014/main" id="{CB1814EF-ED2A-4106-AA81-FDC7E07D686A}"/>
              </a:ext>
            </a:extLst>
          </p:cNvPr>
          <p:cNvGrpSpPr/>
          <p:nvPr/>
        </p:nvGrpSpPr>
        <p:grpSpPr>
          <a:xfrm>
            <a:off x="3212101" y="2551497"/>
            <a:ext cx="1408461" cy="476518"/>
            <a:chOff x="3338757" y="2716539"/>
            <a:chExt cx="1408461" cy="476518"/>
          </a:xfrm>
        </p:grpSpPr>
        <p:grpSp>
          <p:nvGrpSpPr>
            <p:cNvPr id="37" name="Group 36">
              <a:extLst>
                <a:ext uri="{FF2B5EF4-FFF2-40B4-BE49-F238E27FC236}">
                  <a16:creationId xmlns:a16="http://schemas.microsoft.com/office/drawing/2014/main" id="{A187D7FD-ECE5-40A8-95E3-B81025D70F1E}"/>
                </a:ext>
              </a:extLst>
            </p:cNvPr>
            <p:cNvGrpSpPr/>
            <p:nvPr/>
          </p:nvGrpSpPr>
          <p:grpSpPr>
            <a:xfrm>
              <a:off x="3338757" y="2716539"/>
              <a:ext cx="1408461" cy="476518"/>
              <a:chOff x="3338757" y="2716539"/>
              <a:chExt cx="1408461" cy="476518"/>
            </a:xfrm>
          </p:grpSpPr>
          <p:sp>
            <p:nvSpPr>
              <p:cNvPr id="42" name="Rounded Rectangle 46">
                <a:extLst>
                  <a:ext uri="{FF2B5EF4-FFF2-40B4-BE49-F238E27FC236}">
                    <a16:creationId xmlns:a16="http://schemas.microsoft.com/office/drawing/2014/main" id="{71E3BE4E-E183-4EDD-997D-A33241F08683}"/>
                  </a:ext>
                </a:extLst>
              </p:cNvPr>
              <p:cNvSpPr/>
              <p:nvPr/>
            </p:nvSpPr>
            <p:spPr>
              <a:xfrm>
                <a:off x="3365151" y="2716541"/>
                <a:ext cx="1382067" cy="476516"/>
              </a:xfrm>
              <a:prstGeom prst="roundRect">
                <a:avLst/>
              </a:prstGeom>
              <a:solidFill>
                <a:schemeClr val="bg1"/>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72000" numCol="1" spcCol="0" rtlCol="0" fromWordArt="0" anchor="ctr" anchorCtr="0" forceAA="0" compatLnSpc="1">
                <a:prstTxWarp prst="textNoShape">
                  <a:avLst/>
                </a:prstTxWarp>
                <a:noAutofit/>
              </a:bodyPr>
              <a:lstStyle/>
              <a:p>
                <a:pPr algn="l"/>
                <a:r>
                  <a:rPr lang="en-CA" sz="800" dirty="0">
                    <a:solidFill>
                      <a:schemeClr val="tx2"/>
                    </a:solidFill>
                    <a:latin typeface="Nokia Pure Text Light" panose="020B0403020202020204" pitchFamily="34" charset="0"/>
                    <a:ea typeface="Nokia Pure Text Light" panose="020B0403020202020204" pitchFamily="34" charset="0"/>
                  </a:rPr>
                  <a:t>Data</a:t>
                </a:r>
              </a:p>
              <a:p>
                <a:pPr algn="l"/>
                <a:r>
                  <a:rPr lang="en-CA" sz="800" dirty="0">
                    <a:solidFill>
                      <a:schemeClr val="tx2"/>
                    </a:solidFill>
                    <a:latin typeface="Nokia Pure Text Light" panose="020B0403020202020204" pitchFamily="34" charset="0"/>
                    <a:ea typeface="Nokia Pure Text Light" panose="020B0403020202020204" pitchFamily="34" charset="0"/>
                  </a:rPr>
                  <a:t>Lake</a:t>
                </a:r>
              </a:p>
            </p:txBody>
          </p:sp>
          <p:sp>
            <p:nvSpPr>
              <p:cNvPr id="43" name="Rectangle 42">
                <a:extLst>
                  <a:ext uri="{FF2B5EF4-FFF2-40B4-BE49-F238E27FC236}">
                    <a16:creationId xmlns:a16="http://schemas.microsoft.com/office/drawing/2014/main" id="{4E8E33C5-F295-4A19-8BD2-123D71CB6DED}"/>
                  </a:ext>
                </a:extLst>
              </p:cNvPr>
              <p:cNvSpPr/>
              <p:nvPr/>
            </p:nvSpPr>
            <p:spPr>
              <a:xfrm>
                <a:off x="3338757" y="2716539"/>
                <a:ext cx="94407" cy="476517"/>
              </a:xfrm>
              <a:prstGeom prst="rect">
                <a:avLst/>
              </a:prstGeom>
              <a:solidFill>
                <a:schemeClr val="tx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1"/>
                  </a:solidFill>
                  <a:latin typeface="Nokia Pure Text Light" panose="020B0403020202020204" pitchFamily="34" charset="0"/>
                  <a:ea typeface="Nokia Pure Text Light" panose="020B0403020202020204" pitchFamily="34" charset="0"/>
                </a:endParaRPr>
              </a:p>
            </p:txBody>
          </p:sp>
        </p:grpSp>
        <p:pic>
          <p:nvPicPr>
            <p:cNvPr id="38" name="Picture 37">
              <a:extLst>
                <a:ext uri="{FF2B5EF4-FFF2-40B4-BE49-F238E27FC236}">
                  <a16:creationId xmlns:a16="http://schemas.microsoft.com/office/drawing/2014/main" id="{5BC131A7-726C-458B-9B2C-B84DB97E2A42}"/>
                </a:ext>
              </a:extLst>
            </p:cNvPr>
            <p:cNvPicPr>
              <a:picLocks noChangeAspect="1"/>
            </p:cNvPicPr>
            <p:nvPr/>
          </p:nvPicPr>
          <p:blipFill>
            <a:blip r:embed="rId4"/>
            <a:stretch>
              <a:fillRect/>
            </a:stretch>
          </p:blipFill>
          <p:spPr>
            <a:xfrm>
              <a:off x="3852789" y="2758297"/>
              <a:ext cx="371384" cy="412918"/>
            </a:xfrm>
            <a:prstGeom prst="rect">
              <a:avLst/>
            </a:prstGeom>
            <a:noFill/>
          </p:spPr>
        </p:pic>
        <p:grpSp>
          <p:nvGrpSpPr>
            <p:cNvPr id="39" name="Group 38">
              <a:extLst>
                <a:ext uri="{FF2B5EF4-FFF2-40B4-BE49-F238E27FC236}">
                  <a16:creationId xmlns:a16="http://schemas.microsoft.com/office/drawing/2014/main" id="{D252D519-6718-42A5-822A-31F047012FD3}"/>
                </a:ext>
              </a:extLst>
            </p:cNvPr>
            <p:cNvGrpSpPr>
              <a:grpSpLocks noChangeAspect="1"/>
            </p:cNvGrpSpPr>
            <p:nvPr/>
          </p:nvGrpSpPr>
          <p:grpSpPr>
            <a:xfrm>
              <a:off x="4270578" y="2718397"/>
              <a:ext cx="420486" cy="416169"/>
              <a:chOff x="3673099" y="2044302"/>
              <a:chExt cx="771446" cy="761939"/>
            </a:xfrm>
            <a:noFill/>
          </p:grpSpPr>
          <p:pic>
            <p:nvPicPr>
              <p:cNvPr id="40" name="Picture 39">
                <a:extLst>
                  <a:ext uri="{FF2B5EF4-FFF2-40B4-BE49-F238E27FC236}">
                    <a16:creationId xmlns:a16="http://schemas.microsoft.com/office/drawing/2014/main" id="{F7C3CC0F-0BE5-4EEF-BA37-867F7D9134CD}"/>
                  </a:ext>
                </a:extLst>
              </p:cNvPr>
              <p:cNvPicPr>
                <a:picLocks noChangeAspect="1"/>
              </p:cNvPicPr>
              <p:nvPr/>
            </p:nvPicPr>
            <p:blipFill>
              <a:blip r:embed="rId5"/>
              <a:stretch>
                <a:fillRect/>
              </a:stretch>
            </p:blipFill>
            <p:spPr>
              <a:xfrm>
                <a:off x="3728691" y="2044302"/>
                <a:ext cx="637056" cy="637056"/>
              </a:xfrm>
              <a:prstGeom prst="rect">
                <a:avLst/>
              </a:prstGeom>
              <a:grpFill/>
            </p:spPr>
          </p:pic>
          <p:pic>
            <p:nvPicPr>
              <p:cNvPr id="41" name="Picture 40">
                <a:extLst>
                  <a:ext uri="{FF2B5EF4-FFF2-40B4-BE49-F238E27FC236}">
                    <a16:creationId xmlns:a16="http://schemas.microsoft.com/office/drawing/2014/main" id="{D09ADEAA-D62F-4B91-A3EC-9BFB90C623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73099" y="2590035"/>
                <a:ext cx="771446" cy="216206"/>
              </a:xfrm>
              <a:prstGeom prst="rect">
                <a:avLst/>
              </a:prstGeom>
              <a:grpFill/>
            </p:spPr>
          </p:pic>
        </p:grpSp>
      </p:grpSp>
      <p:grpSp>
        <p:nvGrpSpPr>
          <p:cNvPr id="44" name="Group 43">
            <a:extLst>
              <a:ext uri="{FF2B5EF4-FFF2-40B4-BE49-F238E27FC236}">
                <a16:creationId xmlns:a16="http://schemas.microsoft.com/office/drawing/2014/main" id="{8C14D89F-9E86-4124-A28F-E7400EEDFE4B}"/>
              </a:ext>
            </a:extLst>
          </p:cNvPr>
          <p:cNvGrpSpPr/>
          <p:nvPr/>
        </p:nvGrpSpPr>
        <p:grpSpPr>
          <a:xfrm>
            <a:off x="6062747" y="2548011"/>
            <a:ext cx="1408461" cy="476518"/>
            <a:chOff x="5012446" y="2713053"/>
            <a:chExt cx="1408461" cy="476518"/>
          </a:xfrm>
        </p:grpSpPr>
        <p:grpSp>
          <p:nvGrpSpPr>
            <p:cNvPr id="45" name="Group 44">
              <a:extLst>
                <a:ext uri="{FF2B5EF4-FFF2-40B4-BE49-F238E27FC236}">
                  <a16:creationId xmlns:a16="http://schemas.microsoft.com/office/drawing/2014/main" id="{8186EB8F-9482-407B-AB84-12438D6E6C6C}"/>
                </a:ext>
              </a:extLst>
            </p:cNvPr>
            <p:cNvGrpSpPr/>
            <p:nvPr/>
          </p:nvGrpSpPr>
          <p:grpSpPr>
            <a:xfrm>
              <a:off x="5012446" y="2713053"/>
              <a:ext cx="1408461" cy="476518"/>
              <a:chOff x="5012446" y="2713053"/>
              <a:chExt cx="1408461" cy="476518"/>
            </a:xfrm>
          </p:grpSpPr>
          <p:sp>
            <p:nvSpPr>
              <p:cNvPr id="47" name="Rounded Rectangle 51">
                <a:extLst>
                  <a:ext uri="{FF2B5EF4-FFF2-40B4-BE49-F238E27FC236}">
                    <a16:creationId xmlns:a16="http://schemas.microsoft.com/office/drawing/2014/main" id="{E449F2D1-AAA9-4395-B785-E6F1475A3D2D}"/>
                  </a:ext>
                </a:extLst>
              </p:cNvPr>
              <p:cNvSpPr/>
              <p:nvPr/>
            </p:nvSpPr>
            <p:spPr>
              <a:xfrm>
                <a:off x="5038840" y="2713055"/>
                <a:ext cx="1382067" cy="476516"/>
              </a:xfrm>
              <a:prstGeom prst="roundRect">
                <a:avLst/>
              </a:prstGeom>
              <a:solidFill>
                <a:schemeClr val="bg1"/>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72000" numCol="1" spcCol="0" rtlCol="0" fromWordArt="0" anchor="ctr" anchorCtr="0" forceAA="0" compatLnSpc="1">
                <a:prstTxWarp prst="textNoShape">
                  <a:avLst/>
                </a:prstTxWarp>
                <a:noAutofit/>
              </a:bodyPr>
              <a:lstStyle/>
              <a:p>
                <a:pPr algn="l"/>
                <a:r>
                  <a:rPr lang="en-CA" sz="800" dirty="0">
                    <a:solidFill>
                      <a:schemeClr val="tx2"/>
                    </a:solidFill>
                    <a:latin typeface="Nokia Pure Text Light" panose="020B0403020202020204" pitchFamily="34" charset="0"/>
                    <a:ea typeface="Nokia Pure Text Light" panose="020B0403020202020204" pitchFamily="34" charset="0"/>
                  </a:rPr>
                  <a:t>Streaming</a:t>
                </a:r>
              </a:p>
              <a:p>
                <a:pPr algn="l"/>
                <a:r>
                  <a:rPr lang="en-CA" sz="800" dirty="0">
                    <a:solidFill>
                      <a:schemeClr val="tx2"/>
                    </a:solidFill>
                    <a:latin typeface="Nokia Pure Text Light" panose="020B0403020202020204" pitchFamily="34" charset="0"/>
                    <a:ea typeface="Nokia Pure Text Light" panose="020B0403020202020204" pitchFamily="34" charset="0"/>
                  </a:rPr>
                  <a:t>Analytics</a:t>
                </a:r>
              </a:p>
              <a:p>
                <a:pPr algn="l"/>
                <a:r>
                  <a:rPr lang="en-CA" sz="800" dirty="0">
                    <a:solidFill>
                      <a:schemeClr val="tx2"/>
                    </a:solidFill>
                    <a:latin typeface="Nokia Pure Text Light" panose="020B0403020202020204" pitchFamily="34" charset="0"/>
                    <a:ea typeface="Nokia Pure Text Light" panose="020B0403020202020204" pitchFamily="34" charset="0"/>
                  </a:rPr>
                  <a:t>Framework</a:t>
                </a:r>
              </a:p>
            </p:txBody>
          </p:sp>
          <p:sp>
            <p:nvSpPr>
              <p:cNvPr id="48" name="Rectangle 47">
                <a:extLst>
                  <a:ext uri="{FF2B5EF4-FFF2-40B4-BE49-F238E27FC236}">
                    <a16:creationId xmlns:a16="http://schemas.microsoft.com/office/drawing/2014/main" id="{E0FF7494-E27D-4613-850A-36377FEF1533}"/>
                  </a:ext>
                </a:extLst>
              </p:cNvPr>
              <p:cNvSpPr/>
              <p:nvPr/>
            </p:nvSpPr>
            <p:spPr>
              <a:xfrm>
                <a:off x="5012446" y="2713053"/>
                <a:ext cx="94407" cy="476517"/>
              </a:xfrm>
              <a:prstGeom prst="rect">
                <a:avLst/>
              </a:prstGeom>
              <a:solidFill>
                <a:schemeClr val="tx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1"/>
                  </a:solidFill>
                  <a:latin typeface="Nokia Pure Text Light" panose="020B0403020202020204" pitchFamily="34" charset="0"/>
                  <a:ea typeface="Nokia Pure Text Light" panose="020B0403020202020204" pitchFamily="34" charset="0"/>
                </a:endParaRPr>
              </a:p>
            </p:txBody>
          </p:sp>
        </p:grpSp>
        <p:pic>
          <p:nvPicPr>
            <p:cNvPr id="46" name="Picture 45">
              <a:extLst>
                <a:ext uri="{FF2B5EF4-FFF2-40B4-BE49-F238E27FC236}">
                  <a16:creationId xmlns:a16="http://schemas.microsoft.com/office/drawing/2014/main" id="{0BFCD30E-1612-487D-A389-2F50B59C1C8C}"/>
                </a:ext>
              </a:extLst>
            </p:cNvPr>
            <p:cNvPicPr>
              <a:picLocks noChangeAspect="1"/>
            </p:cNvPicPr>
            <p:nvPr/>
          </p:nvPicPr>
          <p:blipFill>
            <a:blip r:embed="rId7"/>
            <a:stretch>
              <a:fillRect/>
            </a:stretch>
          </p:blipFill>
          <p:spPr>
            <a:xfrm>
              <a:off x="5742189" y="2804995"/>
              <a:ext cx="546946" cy="290929"/>
            </a:xfrm>
            <a:prstGeom prst="rect">
              <a:avLst/>
            </a:prstGeom>
          </p:spPr>
        </p:pic>
      </p:grpSp>
      <p:grpSp>
        <p:nvGrpSpPr>
          <p:cNvPr id="49" name="Group 48">
            <a:extLst>
              <a:ext uri="{FF2B5EF4-FFF2-40B4-BE49-F238E27FC236}">
                <a16:creationId xmlns:a16="http://schemas.microsoft.com/office/drawing/2014/main" id="{36A90DB4-FB94-4063-9C28-E46336E9ACE3}"/>
              </a:ext>
            </a:extLst>
          </p:cNvPr>
          <p:cNvGrpSpPr/>
          <p:nvPr/>
        </p:nvGrpSpPr>
        <p:grpSpPr>
          <a:xfrm>
            <a:off x="7488072" y="2551443"/>
            <a:ext cx="1408461" cy="476518"/>
            <a:chOff x="6985859" y="2710464"/>
            <a:chExt cx="1408461" cy="476518"/>
          </a:xfrm>
        </p:grpSpPr>
        <p:sp>
          <p:nvSpPr>
            <p:cNvPr id="50" name="Rounded Rectangle 54">
              <a:extLst>
                <a:ext uri="{FF2B5EF4-FFF2-40B4-BE49-F238E27FC236}">
                  <a16:creationId xmlns:a16="http://schemas.microsoft.com/office/drawing/2014/main" id="{E1C22071-2BD4-4D7A-A823-E7C2CA9697D5}"/>
                </a:ext>
              </a:extLst>
            </p:cNvPr>
            <p:cNvSpPr/>
            <p:nvPr/>
          </p:nvSpPr>
          <p:spPr>
            <a:xfrm>
              <a:off x="7012253" y="2710466"/>
              <a:ext cx="1382067" cy="476516"/>
            </a:xfrm>
            <a:prstGeom prst="roundRect">
              <a:avLst/>
            </a:prstGeom>
            <a:solidFill>
              <a:schemeClr val="bg1"/>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72000" numCol="1" spcCol="0" rtlCol="0" fromWordArt="0" anchor="ctr" anchorCtr="0" forceAA="0" compatLnSpc="1">
              <a:prstTxWarp prst="textNoShape">
                <a:avLst/>
              </a:prstTxWarp>
              <a:noAutofit/>
            </a:bodyPr>
            <a:lstStyle/>
            <a:p>
              <a:pPr algn="l"/>
              <a:r>
                <a:rPr lang="en-CA" sz="800" dirty="0">
                  <a:solidFill>
                    <a:schemeClr val="tx2"/>
                  </a:solidFill>
                  <a:latin typeface="Nokia Pure Text Light" panose="020B0403020202020204" pitchFamily="34" charset="0"/>
                  <a:ea typeface="Nokia Pure Text Light" panose="020B0403020202020204" pitchFamily="34" charset="0"/>
                </a:rPr>
                <a:t>Common</a:t>
              </a:r>
            </a:p>
            <a:p>
              <a:pPr algn="l"/>
              <a:r>
                <a:rPr lang="en-CA" sz="800" dirty="0">
                  <a:solidFill>
                    <a:schemeClr val="tx2"/>
                  </a:solidFill>
                  <a:latin typeface="Nokia Pure Text Light" panose="020B0403020202020204" pitchFamily="34" charset="0"/>
                  <a:ea typeface="Nokia Pure Text Light" panose="020B0403020202020204" pitchFamily="34" charset="0"/>
                </a:rPr>
                <a:t>Login</a:t>
              </a:r>
            </a:p>
          </p:txBody>
        </p:sp>
        <p:sp>
          <p:nvSpPr>
            <p:cNvPr id="51" name="Rectangle 50">
              <a:extLst>
                <a:ext uri="{FF2B5EF4-FFF2-40B4-BE49-F238E27FC236}">
                  <a16:creationId xmlns:a16="http://schemas.microsoft.com/office/drawing/2014/main" id="{7125CAC5-9E8E-4624-8D6D-1D63BEB2BBB2}"/>
                </a:ext>
              </a:extLst>
            </p:cNvPr>
            <p:cNvSpPr/>
            <p:nvPr/>
          </p:nvSpPr>
          <p:spPr>
            <a:xfrm>
              <a:off x="6985859" y="2710464"/>
              <a:ext cx="94407" cy="476517"/>
            </a:xfrm>
            <a:prstGeom prst="rect">
              <a:avLst/>
            </a:prstGeom>
            <a:solidFill>
              <a:schemeClr val="tx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1"/>
                </a:solidFill>
                <a:latin typeface="Nokia Pure Text Light" panose="020B0403020202020204" pitchFamily="34" charset="0"/>
                <a:ea typeface="Nokia Pure Text Light" panose="020B0403020202020204" pitchFamily="34" charset="0"/>
              </a:endParaRPr>
            </a:p>
          </p:txBody>
        </p:sp>
        <p:pic>
          <p:nvPicPr>
            <p:cNvPr id="52" name="Picture 51">
              <a:extLst>
                <a:ext uri="{FF2B5EF4-FFF2-40B4-BE49-F238E27FC236}">
                  <a16:creationId xmlns:a16="http://schemas.microsoft.com/office/drawing/2014/main" id="{F1577C71-25B3-4690-81C3-FB4878E7C821}"/>
                </a:ext>
              </a:extLst>
            </p:cNvPr>
            <p:cNvPicPr>
              <a:picLocks noChangeAspect="1"/>
            </p:cNvPicPr>
            <p:nvPr/>
          </p:nvPicPr>
          <p:blipFill>
            <a:blip r:embed="rId8"/>
            <a:stretch>
              <a:fillRect/>
            </a:stretch>
          </p:blipFill>
          <p:spPr>
            <a:xfrm>
              <a:off x="7507809" y="2840617"/>
              <a:ext cx="419187" cy="235793"/>
            </a:xfrm>
            <a:prstGeom prst="rect">
              <a:avLst/>
            </a:prstGeom>
          </p:spPr>
        </p:pic>
        <p:pic>
          <p:nvPicPr>
            <p:cNvPr id="53" name="Picture 52">
              <a:extLst>
                <a:ext uri="{FF2B5EF4-FFF2-40B4-BE49-F238E27FC236}">
                  <a16:creationId xmlns:a16="http://schemas.microsoft.com/office/drawing/2014/main" id="{80C6680B-918F-4129-8481-6C3222F052C9}"/>
                </a:ext>
              </a:extLst>
            </p:cNvPr>
            <p:cNvPicPr>
              <a:picLocks noChangeAspect="1"/>
            </p:cNvPicPr>
            <p:nvPr/>
          </p:nvPicPr>
          <p:blipFill>
            <a:blip r:embed="rId9"/>
            <a:stretch>
              <a:fillRect/>
            </a:stretch>
          </p:blipFill>
          <p:spPr>
            <a:xfrm>
              <a:off x="7940125" y="2829973"/>
              <a:ext cx="378855" cy="242722"/>
            </a:xfrm>
            <a:prstGeom prst="rect">
              <a:avLst/>
            </a:prstGeom>
          </p:spPr>
        </p:pic>
      </p:grpSp>
      <p:grpSp>
        <p:nvGrpSpPr>
          <p:cNvPr id="54" name="Group 53">
            <a:extLst>
              <a:ext uri="{FF2B5EF4-FFF2-40B4-BE49-F238E27FC236}">
                <a16:creationId xmlns:a16="http://schemas.microsoft.com/office/drawing/2014/main" id="{BCDA509A-A2A9-4096-B25D-DFFC14573E1E}"/>
              </a:ext>
            </a:extLst>
          </p:cNvPr>
          <p:cNvGrpSpPr/>
          <p:nvPr/>
        </p:nvGrpSpPr>
        <p:grpSpPr>
          <a:xfrm>
            <a:off x="361455" y="2544329"/>
            <a:ext cx="1408461" cy="502811"/>
            <a:chOff x="517346" y="2721264"/>
            <a:chExt cx="1408461" cy="502811"/>
          </a:xfrm>
        </p:grpSpPr>
        <p:grpSp>
          <p:nvGrpSpPr>
            <p:cNvPr id="55" name="Group 54">
              <a:extLst>
                <a:ext uri="{FF2B5EF4-FFF2-40B4-BE49-F238E27FC236}">
                  <a16:creationId xmlns:a16="http://schemas.microsoft.com/office/drawing/2014/main" id="{46E5074D-7415-4763-9E76-EC850BC39F18}"/>
                </a:ext>
              </a:extLst>
            </p:cNvPr>
            <p:cNvGrpSpPr/>
            <p:nvPr/>
          </p:nvGrpSpPr>
          <p:grpSpPr>
            <a:xfrm>
              <a:off x="517346" y="2721264"/>
              <a:ext cx="1408461" cy="476518"/>
              <a:chOff x="517346" y="2721264"/>
              <a:chExt cx="1408461" cy="476518"/>
            </a:xfrm>
          </p:grpSpPr>
          <p:sp>
            <p:nvSpPr>
              <p:cNvPr id="58" name="Rounded Rectangle 62">
                <a:extLst>
                  <a:ext uri="{FF2B5EF4-FFF2-40B4-BE49-F238E27FC236}">
                    <a16:creationId xmlns:a16="http://schemas.microsoft.com/office/drawing/2014/main" id="{047DD5A9-4D85-4816-8858-D94A28722E9B}"/>
                  </a:ext>
                </a:extLst>
              </p:cNvPr>
              <p:cNvSpPr/>
              <p:nvPr/>
            </p:nvSpPr>
            <p:spPr>
              <a:xfrm>
                <a:off x="543740" y="2721266"/>
                <a:ext cx="1382067" cy="476516"/>
              </a:xfrm>
              <a:prstGeom prst="roundRect">
                <a:avLst/>
              </a:prstGeom>
              <a:solidFill>
                <a:schemeClr val="bg1"/>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72000" numCol="1" spcCol="0" rtlCol="0" fromWordArt="0" anchor="ctr" anchorCtr="0" forceAA="0" compatLnSpc="1">
                <a:prstTxWarp prst="textNoShape">
                  <a:avLst/>
                </a:prstTxWarp>
                <a:noAutofit/>
              </a:bodyPr>
              <a:lstStyle/>
              <a:p>
                <a:pPr algn="l"/>
                <a:r>
                  <a:rPr lang="en-CA" sz="800" dirty="0" err="1">
                    <a:solidFill>
                      <a:schemeClr val="tx2"/>
                    </a:solidFill>
                    <a:latin typeface="Nokia Pure Text Light" panose="020B0403020202020204" pitchFamily="34" charset="0"/>
                    <a:ea typeface="Nokia Pure Text Light" panose="020B0403020202020204" pitchFamily="34" charset="0"/>
                  </a:rPr>
                  <a:t>Microservice</a:t>
                </a:r>
                <a:endParaRPr lang="en-CA" sz="800" dirty="0">
                  <a:solidFill>
                    <a:schemeClr val="tx2"/>
                  </a:solidFill>
                  <a:latin typeface="Nokia Pure Text Light" panose="020B0403020202020204" pitchFamily="34" charset="0"/>
                  <a:ea typeface="Nokia Pure Text Light" panose="020B0403020202020204" pitchFamily="34" charset="0"/>
                </a:endParaRPr>
              </a:p>
              <a:p>
                <a:pPr algn="l"/>
                <a:r>
                  <a:rPr lang="en-CA" sz="800" dirty="0">
                    <a:solidFill>
                      <a:schemeClr val="tx2"/>
                    </a:solidFill>
                    <a:latin typeface="Nokia Pure Text Light" panose="020B0403020202020204" pitchFamily="34" charset="0"/>
                    <a:ea typeface="Nokia Pure Text Light" panose="020B0403020202020204" pitchFamily="34" charset="0"/>
                  </a:rPr>
                  <a:t>Registry</a:t>
                </a:r>
              </a:p>
            </p:txBody>
          </p:sp>
          <p:sp>
            <p:nvSpPr>
              <p:cNvPr id="59" name="Rectangle 58">
                <a:extLst>
                  <a:ext uri="{FF2B5EF4-FFF2-40B4-BE49-F238E27FC236}">
                    <a16:creationId xmlns:a16="http://schemas.microsoft.com/office/drawing/2014/main" id="{58CFDA30-5E0F-4A40-9503-1BDF71F391D3}"/>
                  </a:ext>
                </a:extLst>
              </p:cNvPr>
              <p:cNvSpPr/>
              <p:nvPr/>
            </p:nvSpPr>
            <p:spPr>
              <a:xfrm>
                <a:off x="517346" y="2721264"/>
                <a:ext cx="94407" cy="476517"/>
              </a:xfrm>
              <a:prstGeom prst="rect">
                <a:avLst/>
              </a:prstGeom>
              <a:solidFill>
                <a:schemeClr val="tx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1"/>
                  </a:solidFill>
                  <a:latin typeface="Nokia Pure Text Light" panose="020B0403020202020204" pitchFamily="34" charset="0"/>
                  <a:ea typeface="Nokia Pure Text Light" panose="020B0403020202020204" pitchFamily="34" charset="0"/>
                </a:endParaRPr>
              </a:p>
            </p:txBody>
          </p:sp>
        </p:grpSp>
        <p:pic>
          <p:nvPicPr>
            <p:cNvPr id="56" name="Picture 55">
              <a:extLst>
                <a:ext uri="{FF2B5EF4-FFF2-40B4-BE49-F238E27FC236}">
                  <a16:creationId xmlns:a16="http://schemas.microsoft.com/office/drawing/2014/main" id="{45C56DD1-C935-406A-82B2-D9286257BD89}"/>
                </a:ext>
              </a:extLst>
            </p:cNvPr>
            <p:cNvPicPr>
              <a:picLocks noChangeAspect="1"/>
            </p:cNvPicPr>
            <p:nvPr/>
          </p:nvPicPr>
          <p:blipFill>
            <a:blip r:embed="rId10"/>
            <a:stretch>
              <a:fillRect/>
            </a:stretch>
          </p:blipFill>
          <p:spPr>
            <a:xfrm>
              <a:off x="1462833" y="2778337"/>
              <a:ext cx="204006" cy="290020"/>
            </a:xfrm>
            <a:prstGeom prst="rect">
              <a:avLst/>
            </a:prstGeom>
          </p:spPr>
        </p:pic>
        <p:sp>
          <p:nvSpPr>
            <p:cNvPr id="57" name="TextBox 56">
              <a:extLst>
                <a:ext uri="{FF2B5EF4-FFF2-40B4-BE49-F238E27FC236}">
                  <a16:creationId xmlns:a16="http://schemas.microsoft.com/office/drawing/2014/main" id="{29A985A4-7C2E-47A0-AFD3-CA9AD7756473}"/>
                </a:ext>
              </a:extLst>
            </p:cNvPr>
            <p:cNvSpPr txBox="1"/>
            <p:nvPr/>
          </p:nvSpPr>
          <p:spPr>
            <a:xfrm>
              <a:off x="1317431" y="2986336"/>
              <a:ext cx="514097" cy="237739"/>
            </a:xfrm>
            <a:prstGeom prst="rect">
              <a:avLst/>
            </a:prstGeom>
            <a:noFill/>
          </p:spPr>
          <p:txBody>
            <a:bodyPr wrap="none" lIns="72000" tIns="72000" rIns="72000" bIns="72000" rtlCol="0">
              <a:spAutoFit/>
            </a:bodyPr>
            <a:lstStyle/>
            <a:p>
              <a:pPr defTabSz="359991">
                <a:spcAft>
                  <a:spcPts val="600"/>
                </a:spcAft>
                <a:tabLst>
                  <a:tab pos="359991" algn="l"/>
                </a:tabLst>
              </a:pPr>
              <a:r>
                <a:rPr lang="en-CA" sz="600" dirty="0">
                  <a:solidFill>
                    <a:schemeClr val="tx2"/>
                  </a:solidFill>
                  <a:latin typeface="Nokia Pure Text Light" panose="020B0403020202020204" pitchFamily="34" charset="0"/>
                  <a:ea typeface="Nokia Pure Text Light" panose="020B0403020202020204" pitchFamily="34" charset="0"/>
                </a:rPr>
                <a:t>Zookeeper</a:t>
              </a:r>
              <a:endParaRPr lang="en-CA" sz="800" dirty="0">
                <a:solidFill>
                  <a:schemeClr val="tx2"/>
                </a:solidFill>
                <a:latin typeface="Nokia Pure Text Light" panose="020B0403020202020204" pitchFamily="34" charset="0"/>
                <a:ea typeface="Nokia Pure Text Light" panose="020B0403020202020204" pitchFamily="34" charset="0"/>
              </a:endParaRPr>
            </a:p>
          </p:txBody>
        </p:sp>
      </p:grpSp>
      <p:grpSp>
        <p:nvGrpSpPr>
          <p:cNvPr id="60" name="Group 59">
            <a:extLst>
              <a:ext uri="{FF2B5EF4-FFF2-40B4-BE49-F238E27FC236}">
                <a16:creationId xmlns:a16="http://schemas.microsoft.com/office/drawing/2014/main" id="{90077F6B-4906-4A0F-BEA7-881962594C6B}"/>
              </a:ext>
            </a:extLst>
          </p:cNvPr>
          <p:cNvGrpSpPr/>
          <p:nvPr/>
        </p:nvGrpSpPr>
        <p:grpSpPr>
          <a:xfrm>
            <a:off x="2199377" y="3563963"/>
            <a:ext cx="285087" cy="190745"/>
            <a:chOff x="1336690" y="3729005"/>
            <a:chExt cx="285087" cy="190745"/>
          </a:xfrm>
        </p:grpSpPr>
        <p:sp>
          <p:nvSpPr>
            <p:cNvPr id="61" name="Rectangle 60">
              <a:extLst>
                <a:ext uri="{FF2B5EF4-FFF2-40B4-BE49-F238E27FC236}">
                  <a16:creationId xmlns:a16="http://schemas.microsoft.com/office/drawing/2014/main" id="{9056D5EB-7BE5-4A92-AD26-6FFCA1B97D08}"/>
                </a:ext>
              </a:extLst>
            </p:cNvPr>
            <p:cNvSpPr/>
            <p:nvPr/>
          </p:nvSpPr>
          <p:spPr>
            <a:xfrm>
              <a:off x="1412890" y="3729005"/>
              <a:ext cx="208887" cy="190745"/>
            </a:xfrm>
            <a:prstGeom prst="rect">
              <a:avLst/>
            </a:prstGeom>
            <a:solidFill>
              <a:schemeClr val="tx2"/>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2"/>
                </a:solidFill>
                <a:latin typeface="Nokia Pure Text Light" panose="020B0403020202020204" pitchFamily="34" charset="0"/>
                <a:ea typeface="Nokia Pure Text Light" panose="020B0403020202020204" pitchFamily="34" charset="0"/>
              </a:endParaRPr>
            </a:p>
          </p:txBody>
        </p:sp>
        <p:sp>
          <p:nvSpPr>
            <p:cNvPr id="62" name="Rectangle 61">
              <a:extLst>
                <a:ext uri="{FF2B5EF4-FFF2-40B4-BE49-F238E27FC236}">
                  <a16:creationId xmlns:a16="http://schemas.microsoft.com/office/drawing/2014/main" id="{E10DCA4F-170C-4D46-94A5-887BB899437F}"/>
                </a:ext>
              </a:extLst>
            </p:cNvPr>
            <p:cNvSpPr/>
            <p:nvPr/>
          </p:nvSpPr>
          <p:spPr>
            <a:xfrm>
              <a:off x="1336690" y="3767121"/>
              <a:ext cx="208887" cy="45719"/>
            </a:xfrm>
            <a:prstGeom prst="rect">
              <a:avLst/>
            </a:prstGeom>
            <a:solidFill>
              <a:schemeClr val="tx2"/>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2"/>
                </a:solidFill>
                <a:latin typeface="Nokia Pure Text Light" panose="020B0403020202020204" pitchFamily="34" charset="0"/>
                <a:ea typeface="Nokia Pure Text Light" panose="020B0403020202020204" pitchFamily="34" charset="0"/>
              </a:endParaRPr>
            </a:p>
          </p:txBody>
        </p:sp>
        <p:sp>
          <p:nvSpPr>
            <p:cNvPr id="63" name="Rectangle 62">
              <a:extLst>
                <a:ext uri="{FF2B5EF4-FFF2-40B4-BE49-F238E27FC236}">
                  <a16:creationId xmlns:a16="http://schemas.microsoft.com/office/drawing/2014/main" id="{FFA8366C-B6E2-4365-85F3-D87016862870}"/>
                </a:ext>
              </a:extLst>
            </p:cNvPr>
            <p:cNvSpPr/>
            <p:nvPr/>
          </p:nvSpPr>
          <p:spPr>
            <a:xfrm>
              <a:off x="1339313" y="3836730"/>
              <a:ext cx="208887" cy="45719"/>
            </a:xfrm>
            <a:prstGeom prst="rect">
              <a:avLst/>
            </a:prstGeom>
            <a:solidFill>
              <a:schemeClr val="tx2"/>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2"/>
                </a:solidFill>
                <a:latin typeface="Nokia Pure Text Light" panose="020B0403020202020204" pitchFamily="34" charset="0"/>
                <a:ea typeface="Nokia Pure Text Light" panose="020B0403020202020204" pitchFamily="34" charset="0"/>
              </a:endParaRPr>
            </a:p>
          </p:txBody>
        </p:sp>
      </p:grpSp>
      <p:grpSp>
        <p:nvGrpSpPr>
          <p:cNvPr id="64" name="Group 63">
            <a:extLst>
              <a:ext uri="{FF2B5EF4-FFF2-40B4-BE49-F238E27FC236}">
                <a16:creationId xmlns:a16="http://schemas.microsoft.com/office/drawing/2014/main" id="{0F394A07-6C80-4878-AE18-0910F8713C97}"/>
              </a:ext>
            </a:extLst>
          </p:cNvPr>
          <p:cNvGrpSpPr/>
          <p:nvPr/>
        </p:nvGrpSpPr>
        <p:grpSpPr>
          <a:xfrm>
            <a:off x="3614275" y="1662323"/>
            <a:ext cx="962393" cy="488427"/>
            <a:chOff x="522874" y="1726250"/>
            <a:chExt cx="962393" cy="488427"/>
          </a:xfrm>
        </p:grpSpPr>
        <p:sp>
          <p:nvSpPr>
            <p:cNvPr id="65" name="Rounded Rectangle 80">
              <a:extLst>
                <a:ext uri="{FF2B5EF4-FFF2-40B4-BE49-F238E27FC236}">
                  <a16:creationId xmlns:a16="http://schemas.microsoft.com/office/drawing/2014/main" id="{743B16AF-D169-4436-B209-ECA22F60F8AC}"/>
                </a:ext>
              </a:extLst>
            </p:cNvPr>
            <p:cNvSpPr/>
            <p:nvPr/>
          </p:nvSpPr>
          <p:spPr>
            <a:xfrm>
              <a:off x="549267" y="1726253"/>
              <a:ext cx="936000" cy="488424"/>
            </a:xfrm>
            <a:prstGeom prst="roundRect">
              <a:avLst>
                <a:gd name="adj" fmla="val 5574"/>
              </a:avLst>
            </a:prstGeom>
            <a:solidFill>
              <a:schemeClr val="bg1"/>
            </a:solidFill>
            <a:ln w="3175">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6000" rIns="72000" bIns="72000" numCol="1" spcCol="0" rtlCol="0" fromWordArt="0" anchor="t" anchorCtr="0" forceAA="0" compatLnSpc="1">
              <a:prstTxWarp prst="textNoShape">
                <a:avLst/>
              </a:prstTxWarp>
              <a:noAutofit/>
            </a:bodyPr>
            <a:lstStyle/>
            <a:p>
              <a:pPr algn="l"/>
              <a:r>
                <a:rPr lang="en-CA" sz="800" dirty="0">
                  <a:solidFill>
                    <a:schemeClr val="tx2"/>
                  </a:solidFill>
                  <a:latin typeface="Nokia Pure Text Light" panose="020B0403020202020204" pitchFamily="34" charset="0"/>
                  <a:ea typeface="Nokia Pure Text Light" panose="020B0403020202020204" pitchFamily="34" charset="0"/>
                </a:rPr>
                <a:t>Network &amp; Service Assurance</a:t>
              </a:r>
            </a:p>
          </p:txBody>
        </p:sp>
        <p:sp>
          <p:nvSpPr>
            <p:cNvPr id="66" name="Rectangle 65">
              <a:extLst>
                <a:ext uri="{FF2B5EF4-FFF2-40B4-BE49-F238E27FC236}">
                  <a16:creationId xmlns:a16="http://schemas.microsoft.com/office/drawing/2014/main" id="{E699D3ED-BA82-40B1-AE3C-DE7ECA9492C8}"/>
                </a:ext>
              </a:extLst>
            </p:cNvPr>
            <p:cNvSpPr/>
            <p:nvPr/>
          </p:nvSpPr>
          <p:spPr>
            <a:xfrm>
              <a:off x="522874" y="1726250"/>
              <a:ext cx="94407" cy="488426"/>
            </a:xfrm>
            <a:prstGeom prst="rect">
              <a:avLst/>
            </a:prstGeom>
            <a:solidFill>
              <a:schemeClr val="bg2">
                <a:lumMod val="60000"/>
                <a:lumOff val="40000"/>
              </a:schemeClr>
            </a:solidFill>
            <a:ln w="3175">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2"/>
                </a:solidFill>
                <a:latin typeface="Nokia Pure Text Light" panose="020B0403020202020204" pitchFamily="34" charset="0"/>
                <a:ea typeface="Nokia Pure Text Light" panose="020B0403020202020204" pitchFamily="34" charset="0"/>
              </a:endParaRPr>
            </a:p>
          </p:txBody>
        </p:sp>
      </p:grpSp>
      <p:grpSp>
        <p:nvGrpSpPr>
          <p:cNvPr id="67" name="Group 66">
            <a:extLst>
              <a:ext uri="{FF2B5EF4-FFF2-40B4-BE49-F238E27FC236}">
                <a16:creationId xmlns:a16="http://schemas.microsoft.com/office/drawing/2014/main" id="{DB824F9E-8505-4A52-AC81-8739EA26FD3F}"/>
              </a:ext>
            </a:extLst>
          </p:cNvPr>
          <p:cNvGrpSpPr/>
          <p:nvPr/>
        </p:nvGrpSpPr>
        <p:grpSpPr>
          <a:xfrm>
            <a:off x="582791" y="1662606"/>
            <a:ext cx="962392" cy="487861"/>
            <a:chOff x="1847905" y="1725053"/>
            <a:chExt cx="962392" cy="487861"/>
          </a:xfrm>
        </p:grpSpPr>
        <p:sp>
          <p:nvSpPr>
            <p:cNvPr id="68" name="Rounded Rectangle 86">
              <a:extLst>
                <a:ext uri="{FF2B5EF4-FFF2-40B4-BE49-F238E27FC236}">
                  <a16:creationId xmlns:a16="http://schemas.microsoft.com/office/drawing/2014/main" id="{4251BA1E-F273-495D-8610-54D1262D36F4}"/>
                </a:ext>
              </a:extLst>
            </p:cNvPr>
            <p:cNvSpPr/>
            <p:nvPr/>
          </p:nvSpPr>
          <p:spPr>
            <a:xfrm>
              <a:off x="1874297" y="1725053"/>
              <a:ext cx="936000" cy="487860"/>
            </a:xfrm>
            <a:prstGeom prst="roundRect">
              <a:avLst>
                <a:gd name="adj" fmla="val 5574"/>
              </a:avLst>
            </a:prstGeom>
            <a:solidFill>
              <a:schemeClr val="bg1"/>
            </a:solidFill>
            <a:ln w="3175">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6000" rIns="72000" bIns="72000" numCol="1" spcCol="0" rtlCol="0" fromWordArt="0" anchor="t" anchorCtr="0" forceAA="0" compatLnSpc="1">
              <a:prstTxWarp prst="textNoShape">
                <a:avLst/>
              </a:prstTxWarp>
              <a:noAutofit/>
            </a:bodyPr>
            <a:lstStyle/>
            <a:p>
              <a:pPr algn="l"/>
              <a:r>
                <a:rPr lang="en-CA" sz="800" dirty="0">
                  <a:solidFill>
                    <a:schemeClr val="tx2"/>
                  </a:solidFill>
                  <a:latin typeface="Nokia Pure Text Light" panose="020B0403020202020204" pitchFamily="34" charset="0"/>
                  <a:ea typeface="Nokia Pure Text Light" panose="020B0403020202020204" pitchFamily="34" charset="0"/>
                </a:rPr>
                <a:t>IP Management</a:t>
              </a:r>
            </a:p>
          </p:txBody>
        </p:sp>
        <p:sp>
          <p:nvSpPr>
            <p:cNvPr id="69" name="Rectangle 68">
              <a:extLst>
                <a:ext uri="{FF2B5EF4-FFF2-40B4-BE49-F238E27FC236}">
                  <a16:creationId xmlns:a16="http://schemas.microsoft.com/office/drawing/2014/main" id="{B3386672-F927-4FB5-982E-CA9907FA5262}"/>
                </a:ext>
              </a:extLst>
            </p:cNvPr>
            <p:cNvSpPr/>
            <p:nvPr/>
          </p:nvSpPr>
          <p:spPr>
            <a:xfrm>
              <a:off x="1847905" y="1725053"/>
              <a:ext cx="94406" cy="487861"/>
            </a:xfrm>
            <a:prstGeom prst="rect">
              <a:avLst/>
            </a:prstGeom>
            <a:solidFill>
              <a:schemeClr val="bg2">
                <a:lumMod val="60000"/>
                <a:lumOff val="40000"/>
              </a:schemeClr>
            </a:solidFill>
            <a:ln w="3175">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2"/>
                </a:solidFill>
                <a:latin typeface="Nokia Pure Text Light" panose="020B0403020202020204" pitchFamily="34" charset="0"/>
                <a:ea typeface="Nokia Pure Text Light" panose="020B0403020202020204" pitchFamily="34" charset="0"/>
              </a:endParaRPr>
            </a:p>
          </p:txBody>
        </p:sp>
      </p:grpSp>
      <p:grpSp>
        <p:nvGrpSpPr>
          <p:cNvPr id="70" name="Group 69">
            <a:extLst>
              <a:ext uri="{FF2B5EF4-FFF2-40B4-BE49-F238E27FC236}">
                <a16:creationId xmlns:a16="http://schemas.microsoft.com/office/drawing/2014/main" id="{22DA4648-E269-42C8-A054-A938837C2D6B}"/>
              </a:ext>
            </a:extLst>
          </p:cNvPr>
          <p:cNvGrpSpPr/>
          <p:nvPr/>
        </p:nvGrpSpPr>
        <p:grpSpPr>
          <a:xfrm>
            <a:off x="1593285" y="1663870"/>
            <a:ext cx="962393" cy="485333"/>
            <a:chOff x="2919053" y="1730407"/>
            <a:chExt cx="962393" cy="485333"/>
          </a:xfrm>
        </p:grpSpPr>
        <p:sp>
          <p:nvSpPr>
            <p:cNvPr id="71" name="Rounded Rectangle 91">
              <a:extLst>
                <a:ext uri="{FF2B5EF4-FFF2-40B4-BE49-F238E27FC236}">
                  <a16:creationId xmlns:a16="http://schemas.microsoft.com/office/drawing/2014/main" id="{B5F319DE-516B-49A8-93C3-6668226F8A57}"/>
                </a:ext>
              </a:extLst>
            </p:cNvPr>
            <p:cNvSpPr/>
            <p:nvPr/>
          </p:nvSpPr>
          <p:spPr>
            <a:xfrm>
              <a:off x="2945446" y="1730409"/>
              <a:ext cx="936000" cy="485331"/>
            </a:xfrm>
            <a:prstGeom prst="roundRect">
              <a:avLst>
                <a:gd name="adj" fmla="val 5574"/>
              </a:avLst>
            </a:prstGeom>
            <a:solidFill>
              <a:schemeClr val="bg1"/>
            </a:solidFill>
            <a:ln w="3175">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6000" rIns="72000" bIns="72000" numCol="1" spcCol="0" rtlCol="0" fromWordArt="0" anchor="t" anchorCtr="0" forceAA="0" compatLnSpc="1">
              <a:prstTxWarp prst="textNoShape">
                <a:avLst/>
              </a:prstTxWarp>
              <a:noAutofit/>
            </a:bodyPr>
            <a:lstStyle/>
            <a:p>
              <a:pPr algn="l"/>
              <a:r>
                <a:rPr lang="en-CA" sz="800" dirty="0">
                  <a:solidFill>
                    <a:schemeClr val="tx2"/>
                  </a:solidFill>
                  <a:latin typeface="Nokia Pure Text Light" panose="020B0403020202020204" pitchFamily="34" charset="0"/>
                  <a:ea typeface="Nokia Pure Text Light" panose="020B0403020202020204" pitchFamily="34" charset="0"/>
                </a:rPr>
                <a:t>Optical Management</a:t>
              </a:r>
            </a:p>
          </p:txBody>
        </p:sp>
        <p:sp>
          <p:nvSpPr>
            <p:cNvPr id="72" name="Rectangle 71">
              <a:extLst>
                <a:ext uri="{FF2B5EF4-FFF2-40B4-BE49-F238E27FC236}">
                  <a16:creationId xmlns:a16="http://schemas.microsoft.com/office/drawing/2014/main" id="{BE3226A1-4328-4C2A-A6D1-06DAAC375CD9}"/>
                </a:ext>
              </a:extLst>
            </p:cNvPr>
            <p:cNvSpPr/>
            <p:nvPr/>
          </p:nvSpPr>
          <p:spPr>
            <a:xfrm>
              <a:off x="2919053" y="1730407"/>
              <a:ext cx="94407" cy="485333"/>
            </a:xfrm>
            <a:prstGeom prst="rect">
              <a:avLst/>
            </a:prstGeom>
            <a:solidFill>
              <a:schemeClr val="bg2">
                <a:lumMod val="60000"/>
                <a:lumOff val="40000"/>
              </a:schemeClr>
            </a:solidFill>
            <a:ln w="3175">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2"/>
                </a:solidFill>
                <a:latin typeface="Nokia Pure Text Light" panose="020B0403020202020204" pitchFamily="34" charset="0"/>
                <a:ea typeface="Nokia Pure Text Light" panose="020B0403020202020204" pitchFamily="34" charset="0"/>
              </a:endParaRPr>
            </a:p>
          </p:txBody>
        </p:sp>
      </p:grpSp>
      <p:grpSp>
        <p:nvGrpSpPr>
          <p:cNvPr id="73" name="Group 72">
            <a:extLst>
              <a:ext uri="{FF2B5EF4-FFF2-40B4-BE49-F238E27FC236}">
                <a16:creationId xmlns:a16="http://schemas.microsoft.com/office/drawing/2014/main" id="{9A319D15-990D-4C1B-B8C8-F5D6ACB104FA}"/>
              </a:ext>
            </a:extLst>
          </p:cNvPr>
          <p:cNvGrpSpPr/>
          <p:nvPr/>
        </p:nvGrpSpPr>
        <p:grpSpPr>
          <a:xfrm>
            <a:off x="4624770" y="1662323"/>
            <a:ext cx="1041821" cy="488426"/>
            <a:chOff x="3995387" y="1730079"/>
            <a:chExt cx="1041821" cy="488426"/>
          </a:xfrm>
        </p:grpSpPr>
        <p:sp>
          <p:nvSpPr>
            <p:cNvPr id="74" name="Rounded Rectangle 94">
              <a:extLst>
                <a:ext uri="{FF2B5EF4-FFF2-40B4-BE49-F238E27FC236}">
                  <a16:creationId xmlns:a16="http://schemas.microsoft.com/office/drawing/2014/main" id="{217FEB09-8598-44A8-B017-3A364EACEFF5}"/>
                </a:ext>
              </a:extLst>
            </p:cNvPr>
            <p:cNvSpPr/>
            <p:nvPr/>
          </p:nvSpPr>
          <p:spPr>
            <a:xfrm>
              <a:off x="4021779" y="1730081"/>
              <a:ext cx="1015429" cy="488424"/>
            </a:xfrm>
            <a:prstGeom prst="roundRect">
              <a:avLst>
                <a:gd name="adj" fmla="val 5574"/>
              </a:avLst>
            </a:prstGeom>
            <a:solidFill>
              <a:schemeClr val="bg1"/>
            </a:solidFill>
            <a:ln w="3175">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6000" rIns="72000" bIns="72000" numCol="1" spcCol="0" rtlCol="0" fromWordArt="0" anchor="t" anchorCtr="0" forceAA="0" compatLnSpc="1">
              <a:prstTxWarp prst="textNoShape">
                <a:avLst/>
              </a:prstTxWarp>
              <a:noAutofit/>
            </a:bodyPr>
            <a:lstStyle/>
            <a:p>
              <a:pPr algn="l"/>
              <a:r>
                <a:rPr lang="en-CA" sz="800" dirty="0">
                  <a:solidFill>
                    <a:schemeClr val="tx2"/>
                  </a:solidFill>
                  <a:latin typeface="Nokia Pure Text Light" panose="020B0403020202020204" pitchFamily="34" charset="0"/>
                  <a:ea typeface="Nokia Pure Text Light" panose="020B0403020202020204" pitchFamily="34" charset="0"/>
                </a:rPr>
                <a:t>Network Resource Control &amp; Optimization</a:t>
              </a:r>
            </a:p>
          </p:txBody>
        </p:sp>
        <p:sp>
          <p:nvSpPr>
            <p:cNvPr id="75" name="Rectangle 74">
              <a:extLst>
                <a:ext uri="{FF2B5EF4-FFF2-40B4-BE49-F238E27FC236}">
                  <a16:creationId xmlns:a16="http://schemas.microsoft.com/office/drawing/2014/main" id="{13A927F1-84B5-4E4C-8097-A1362339E7AA}"/>
                </a:ext>
              </a:extLst>
            </p:cNvPr>
            <p:cNvSpPr/>
            <p:nvPr/>
          </p:nvSpPr>
          <p:spPr>
            <a:xfrm>
              <a:off x="3995387" y="1730079"/>
              <a:ext cx="94407" cy="488426"/>
            </a:xfrm>
            <a:prstGeom prst="rect">
              <a:avLst/>
            </a:prstGeom>
            <a:solidFill>
              <a:schemeClr val="bg2">
                <a:lumMod val="60000"/>
                <a:lumOff val="40000"/>
              </a:schemeClr>
            </a:solidFill>
            <a:ln w="3175">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2"/>
                </a:solidFill>
                <a:latin typeface="Nokia Pure Text Light" panose="020B0403020202020204" pitchFamily="34" charset="0"/>
                <a:ea typeface="Nokia Pure Text Light" panose="020B0403020202020204" pitchFamily="34" charset="0"/>
              </a:endParaRPr>
            </a:p>
          </p:txBody>
        </p:sp>
      </p:grpSp>
      <p:cxnSp>
        <p:nvCxnSpPr>
          <p:cNvPr id="76" name="Straight Arrow Connector 75">
            <a:extLst>
              <a:ext uri="{FF2B5EF4-FFF2-40B4-BE49-F238E27FC236}">
                <a16:creationId xmlns:a16="http://schemas.microsoft.com/office/drawing/2014/main" id="{EA24BFA3-E816-457D-BACF-33C594BBD53A}"/>
              </a:ext>
            </a:extLst>
          </p:cNvPr>
          <p:cNvCxnSpPr/>
          <p:nvPr/>
        </p:nvCxnSpPr>
        <p:spPr>
          <a:xfrm flipH="1">
            <a:off x="1928159" y="3897596"/>
            <a:ext cx="1" cy="590933"/>
          </a:xfrm>
          <a:prstGeom prst="straightConnector1">
            <a:avLst/>
          </a:prstGeom>
          <a:ln w="3175">
            <a:solidFill>
              <a:schemeClr val="tx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2E9038B-BE64-4C36-82D8-00BF1F283C3A}"/>
              </a:ext>
            </a:extLst>
          </p:cNvPr>
          <p:cNvSpPr txBox="1"/>
          <p:nvPr/>
        </p:nvSpPr>
        <p:spPr>
          <a:xfrm>
            <a:off x="1894381" y="4006070"/>
            <a:ext cx="475625" cy="422405"/>
          </a:xfrm>
          <a:prstGeom prst="rect">
            <a:avLst/>
          </a:prstGeom>
          <a:noFill/>
        </p:spPr>
        <p:txBody>
          <a:bodyPr wrap="none" lIns="72000" tIns="72000" rIns="72000" bIns="72000" rtlCol="0">
            <a:spAutoFit/>
          </a:bodyPr>
          <a:lstStyle/>
          <a:p>
            <a:pPr defTabSz="359991">
              <a:tabLst>
                <a:tab pos="359991" algn="l"/>
              </a:tabLst>
            </a:pPr>
            <a:r>
              <a:rPr lang="en-CA" sz="600" dirty="0">
                <a:solidFill>
                  <a:schemeClr val="tx2"/>
                </a:solidFill>
                <a:latin typeface="Nokia Pure Text Light" panose="020B0403020202020204" pitchFamily="34" charset="0"/>
                <a:ea typeface="Nokia Pure Text Light" panose="020B0403020202020204" pitchFamily="34" charset="0"/>
              </a:rPr>
              <a:t>NETCONF</a:t>
            </a:r>
          </a:p>
          <a:p>
            <a:pPr defTabSz="359991">
              <a:tabLst>
                <a:tab pos="359991" algn="l"/>
              </a:tabLst>
            </a:pPr>
            <a:r>
              <a:rPr lang="en-CA" sz="600" dirty="0">
                <a:solidFill>
                  <a:schemeClr val="tx2"/>
                </a:solidFill>
                <a:latin typeface="Nokia Pure Text Light" panose="020B0403020202020204" pitchFamily="34" charset="0"/>
                <a:ea typeface="Nokia Pure Text Light" panose="020B0403020202020204" pitchFamily="34" charset="0"/>
              </a:rPr>
              <a:t>CLI</a:t>
            </a:r>
          </a:p>
          <a:p>
            <a:pPr defTabSz="359991">
              <a:tabLst>
                <a:tab pos="359991" algn="l"/>
              </a:tabLst>
            </a:pPr>
            <a:r>
              <a:rPr lang="en-CA" sz="600" dirty="0">
                <a:solidFill>
                  <a:schemeClr val="tx2"/>
                </a:solidFill>
                <a:latin typeface="Nokia Pure Text Light" panose="020B0403020202020204" pitchFamily="34" charset="0"/>
                <a:ea typeface="Nokia Pure Text Light" panose="020B0403020202020204" pitchFamily="34" charset="0"/>
              </a:rPr>
              <a:t>SNMP</a:t>
            </a:r>
          </a:p>
        </p:txBody>
      </p:sp>
      <p:cxnSp>
        <p:nvCxnSpPr>
          <p:cNvPr id="78" name="Straight Arrow Connector 77">
            <a:extLst>
              <a:ext uri="{FF2B5EF4-FFF2-40B4-BE49-F238E27FC236}">
                <a16:creationId xmlns:a16="http://schemas.microsoft.com/office/drawing/2014/main" id="{E768DC0F-9D5F-4169-81B9-E49082886FE5}"/>
              </a:ext>
            </a:extLst>
          </p:cNvPr>
          <p:cNvCxnSpPr>
            <a:cxnSpLocks/>
          </p:cNvCxnSpPr>
          <p:nvPr/>
        </p:nvCxnSpPr>
        <p:spPr>
          <a:xfrm flipH="1">
            <a:off x="3095697" y="3897596"/>
            <a:ext cx="1204" cy="590933"/>
          </a:xfrm>
          <a:prstGeom prst="straightConnector1">
            <a:avLst/>
          </a:prstGeom>
          <a:ln w="3175">
            <a:solidFill>
              <a:schemeClr val="tx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0B2A6E8-DFBB-4ADB-BF76-4FA2FC4EB5CC}"/>
              </a:ext>
            </a:extLst>
          </p:cNvPr>
          <p:cNvSpPr txBox="1"/>
          <p:nvPr/>
        </p:nvSpPr>
        <p:spPr>
          <a:xfrm>
            <a:off x="3060480" y="4006070"/>
            <a:ext cx="475625" cy="422405"/>
          </a:xfrm>
          <a:prstGeom prst="rect">
            <a:avLst/>
          </a:prstGeom>
          <a:noFill/>
        </p:spPr>
        <p:txBody>
          <a:bodyPr wrap="none" lIns="72000" tIns="72000" rIns="72000" bIns="72000" rtlCol="0">
            <a:spAutoFit/>
          </a:bodyPr>
          <a:lstStyle/>
          <a:p>
            <a:pPr defTabSz="359991">
              <a:tabLst>
                <a:tab pos="359991" algn="l"/>
              </a:tabLst>
            </a:pPr>
            <a:r>
              <a:rPr lang="en-CA" sz="600" dirty="0">
                <a:solidFill>
                  <a:schemeClr val="tx2"/>
                </a:solidFill>
                <a:latin typeface="Nokia Pure Text Light" panose="020B0403020202020204" pitchFamily="34" charset="0"/>
                <a:ea typeface="Nokia Pure Text Light" panose="020B0403020202020204" pitchFamily="34" charset="0"/>
              </a:rPr>
              <a:t>SNMP</a:t>
            </a:r>
          </a:p>
          <a:p>
            <a:pPr defTabSz="359991">
              <a:tabLst>
                <a:tab pos="359991" algn="l"/>
              </a:tabLst>
            </a:pPr>
            <a:r>
              <a:rPr lang="en-CA" sz="600" dirty="0">
                <a:solidFill>
                  <a:schemeClr val="tx2"/>
                </a:solidFill>
                <a:latin typeface="Nokia Pure Text Light" panose="020B0403020202020204" pitchFamily="34" charset="0"/>
                <a:ea typeface="Nokia Pure Text Light" panose="020B0403020202020204" pitchFamily="34" charset="0"/>
              </a:rPr>
              <a:t>CLI</a:t>
            </a:r>
          </a:p>
          <a:p>
            <a:pPr defTabSz="359991">
              <a:tabLst>
                <a:tab pos="359991" algn="l"/>
              </a:tabLst>
            </a:pPr>
            <a:r>
              <a:rPr lang="en-CA" sz="600" dirty="0">
                <a:solidFill>
                  <a:schemeClr val="tx2"/>
                </a:solidFill>
                <a:latin typeface="Nokia Pure Text Light" panose="020B0403020202020204" pitchFamily="34" charset="0"/>
                <a:ea typeface="Nokia Pure Text Light" panose="020B0403020202020204" pitchFamily="34" charset="0"/>
              </a:rPr>
              <a:t>NETCONF</a:t>
            </a:r>
          </a:p>
        </p:txBody>
      </p:sp>
      <p:cxnSp>
        <p:nvCxnSpPr>
          <p:cNvPr id="80" name="Straight Arrow Connector 79">
            <a:extLst>
              <a:ext uri="{FF2B5EF4-FFF2-40B4-BE49-F238E27FC236}">
                <a16:creationId xmlns:a16="http://schemas.microsoft.com/office/drawing/2014/main" id="{C1A6D66E-1A37-46C4-8946-5972C68A501D}"/>
              </a:ext>
            </a:extLst>
          </p:cNvPr>
          <p:cNvCxnSpPr>
            <a:cxnSpLocks/>
          </p:cNvCxnSpPr>
          <p:nvPr/>
        </p:nvCxnSpPr>
        <p:spPr>
          <a:xfrm flipH="1">
            <a:off x="4263237" y="3897596"/>
            <a:ext cx="2407" cy="590933"/>
          </a:xfrm>
          <a:prstGeom prst="straightConnector1">
            <a:avLst/>
          </a:prstGeom>
          <a:ln w="3175">
            <a:solidFill>
              <a:schemeClr val="tx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45F65581-F038-4627-A09D-2D8210FF9245}"/>
              </a:ext>
            </a:extLst>
          </p:cNvPr>
          <p:cNvSpPr txBox="1"/>
          <p:nvPr/>
        </p:nvSpPr>
        <p:spPr>
          <a:xfrm>
            <a:off x="4226579" y="4048806"/>
            <a:ext cx="342576" cy="330072"/>
          </a:xfrm>
          <a:prstGeom prst="rect">
            <a:avLst/>
          </a:prstGeom>
          <a:noFill/>
        </p:spPr>
        <p:txBody>
          <a:bodyPr wrap="none" lIns="72000" tIns="72000" rIns="72000" bIns="72000" rtlCol="0">
            <a:spAutoFit/>
          </a:bodyPr>
          <a:lstStyle/>
          <a:p>
            <a:pPr defTabSz="359991">
              <a:tabLst>
                <a:tab pos="359991" algn="l"/>
              </a:tabLst>
            </a:pPr>
            <a:r>
              <a:rPr lang="en-CA" sz="600" dirty="0">
                <a:solidFill>
                  <a:schemeClr val="tx2"/>
                </a:solidFill>
                <a:latin typeface="Nokia Pure Text Light" panose="020B0403020202020204" pitchFamily="34" charset="0"/>
                <a:ea typeface="Nokia Pure Text Light" panose="020B0403020202020204" pitchFamily="34" charset="0"/>
              </a:rPr>
              <a:t>SNMP</a:t>
            </a:r>
          </a:p>
          <a:p>
            <a:pPr defTabSz="359991">
              <a:tabLst>
                <a:tab pos="359991" algn="l"/>
              </a:tabLst>
            </a:pPr>
            <a:r>
              <a:rPr lang="en-CA" sz="600" dirty="0">
                <a:solidFill>
                  <a:schemeClr val="tx2"/>
                </a:solidFill>
                <a:latin typeface="Nokia Pure Text Light" panose="020B0403020202020204" pitchFamily="34" charset="0"/>
                <a:ea typeface="Nokia Pure Text Light" panose="020B0403020202020204" pitchFamily="34" charset="0"/>
              </a:rPr>
              <a:t>TL1</a:t>
            </a:r>
          </a:p>
        </p:txBody>
      </p:sp>
      <p:cxnSp>
        <p:nvCxnSpPr>
          <p:cNvPr id="82" name="Straight Arrow Connector 81">
            <a:extLst>
              <a:ext uri="{FF2B5EF4-FFF2-40B4-BE49-F238E27FC236}">
                <a16:creationId xmlns:a16="http://schemas.microsoft.com/office/drawing/2014/main" id="{FF413FF6-DD5A-4B8F-B29D-02D1C4431869}"/>
              </a:ext>
            </a:extLst>
          </p:cNvPr>
          <p:cNvCxnSpPr>
            <a:cxnSpLocks/>
          </p:cNvCxnSpPr>
          <p:nvPr/>
        </p:nvCxnSpPr>
        <p:spPr>
          <a:xfrm>
            <a:off x="5434385" y="3897596"/>
            <a:ext cx="0" cy="582817"/>
          </a:xfrm>
          <a:prstGeom prst="straightConnector1">
            <a:avLst/>
          </a:prstGeom>
          <a:ln w="3175">
            <a:solidFill>
              <a:schemeClr val="tx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2892480-751B-4E46-937C-C18D10A69E23}"/>
              </a:ext>
            </a:extLst>
          </p:cNvPr>
          <p:cNvSpPr txBox="1"/>
          <p:nvPr/>
        </p:nvSpPr>
        <p:spPr>
          <a:xfrm>
            <a:off x="5399579" y="4006069"/>
            <a:ext cx="486846" cy="422405"/>
          </a:xfrm>
          <a:prstGeom prst="rect">
            <a:avLst/>
          </a:prstGeom>
          <a:noFill/>
        </p:spPr>
        <p:txBody>
          <a:bodyPr wrap="none" lIns="72000" tIns="72000" rIns="72000" bIns="72000" rtlCol="0">
            <a:spAutoFit/>
          </a:bodyPr>
          <a:lstStyle/>
          <a:p>
            <a:pPr defTabSz="359991">
              <a:tabLst>
                <a:tab pos="359991" algn="l"/>
              </a:tabLst>
            </a:pPr>
            <a:r>
              <a:rPr lang="en-CA" sz="600" dirty="0">
                <a:solidFill>
                  <a:schemeClr val="tx2"/>
                </a:solidFill>
                <a:latin typeface="Nokia Pure Text Light" panose="020B0403020202020204" pitchFamily="34" charset="0"/>
                <a:ea typeface="Nokia Pure Text Light" panose="020B0403020202020204" pitchFamily="34" charset="0"/>
              </a:rPr>
              <a:t>PCEP</a:t>
            </a:r>
          </a:p>
          <a:p>
            <a:pPr defTabSz="359991">
              <a:tabLst>
                <a:tab pos="359991" algn="l"/>
              </a:tabLst>
            </a:pPr>
            <a:r>
              <a:rPr lang="en-CA" sz="600" dirty="0">
                <a:solidFill>
                  <a:schemeClr val="tx2"/>
                </a:solidFill>
                <a:latin typeface="Nokia Pure Text Light" panose="020B0403020202020204" pitchFamily="34" charset="0"/>
                <a:ea typeface="Nokia Pure Text Light" panose="020B0403020202020204" pitchFamily="34" charset="0"/>
              </a:rPr>
              <a:t>BGP-LS</a:t>
            </a:r>
          </a:p>
          <a:p>
            <a:pPr defTabSz="359991">
              <a:tabLst>
                <a:tab pos="359991" algn="l"/>
              </a:tabLst>
            </a:pPr>
            <a:r>
              <a:rPr lang="en-CA" sz="600" dirty="0" err="1">
                <a:solidFill>
                  <a:schemeClr val="tx2"/>
                </a:solidFill>
                <a:latin typeface="Nokia Pure Text Light" panose="020B0403020202020204" pitchFamily="34" charset="0"/>
                <a:ea typeface="Nokia Pure Text Light" panose="020B0403020202020204" pitchFamily="34" charset="0"/>
              </a:rPr>
              <a:t>OpenFlow</a:t>
            </a:r>
            <a:endParaRPr lang="en-CA" sz="600" dirty="0">
              <a:solidFill>
                <a:schemeClr val="tx2"/>
              </a:solidFill>
              <a:latin typeface="Nokia Pure Text Light" panose="020B0403020202020204" pitchFamily="34" charset="0"/>
              <a:ea typeface="Nokia Pure Text Light" panose="020B0403020202020204" pitchFamily="34" charset="0"/>
            </a:endParaRPr>
          </a:p>
        </p:txBody>
      </p:sp>
      <p:cxnSp>
        <p:nvCxnSpPr>
          <p:cNvPr id="84" name="Straight Arrow Connector 83">
            <a:extLst>
              <a:ext uri="{FF2B5EF4-FFF2-40B4-BE49-F238E27FC236}">
                <a16:creationId xmlns:a16="http://schemas.microsoft.com/office/drawing/2014/main" id="{C0AB3D54-9072-480C-996E-3C6AA7C03645}"/>
              </a:ext>
            </a:extLst>
          </p:cNvPr>
          <p:cNvCxnSpPr>
            <a:cxnSpLocks/>
          </p:cNvCxnSpPr>
          <p:nvPr/>
        </p:nvCxnSpPr>
        <p:spPr>
          <a:xfrm>
            <a:off x="6603128" y="3897596"/>
            <a:ext cx="3688" cy="590932"/>
          </a:xfrm>
          <a:prstGeom prst="straightConnector1">
            <a:avLst/>
          </a:prstGeom>
          <a:ln w="3175">
            <a:solidFill>
              <a:schemeClr val="tx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5F0F405-656B-44CB-A3A5-2135026BB710}"/>
              </a:ext>
            </a:extLst>
          </p:cNvPr>
          <p:cNvSpPr txBox="1"/>
          <p:nvPr/>
        </p:nvSpPr>
        <p:spPr>
          <a:xfrm>
            <a:off x="6579494" y="4044039"/>
            <a:ext cx="342576" cy="330072"/>
          </a:xfrm>
          <a:prstGeom prst="rect">
            <a:avLst/>
          </a:prstGeom>
          <a:noFill/>
        </p:spPr>
        <p:txBody>
          <a:bodyPr wrap="none" lIns="72000" tIns="72000" rIns="72000" bIns="72000" rtlCol="0">
            <a:spAutoFit/>
          </a:bodyPr>
          <a:lstStyle/>
          <a:p>
            <a:pPr defTabSz="359991">
              <a:tabLst>
                <a:tab pos="359991" algn="l"/>
              </a:tabLst>
            </a:pPr>
            <a:r>
              <a:rPr lang="en-CA" sz="600" dirty="0">
                <a:solidFill>
                  <a:schemeClr val="tx2"/>
                </a:solidFill>
                <a:latin typeface="Nokia Pure Text Light" panose="020B0403020202020204" pitchFamily="34" charset="0"/>
                <a:ea typeface="Nokia Pure Text Light" panose="020B0403020202020204" pitchFamily="34" charset="0"/>
              </a:rPr>
              <a:t>SNMP</a:t>
            </a:r>
          </a:p>
          <a:p>
            <a:pPr defTabSz="359991">
              <a:tabLst>
                <a:tab pos="359991" algn="l"/>
              </a:tabLst>
            </a:pPr>
            <a:r>
              <a:rPr lang="en-CA" sz="600" dirty="0">
                <a:solidFill>
                  <a:schemeClr val="tx2"/>
                </a:solidFill>
                <a:latin typeface="Nokia Pure Text Light" panose="020B0403020202020204" pitchFamily="34" charset="0"/>
                <a:ea typeface="Nokia Pure Text Light" panose="020B0403020202020204" pitchFamily="34" charset="0"/>
              </a:rPr>
              <a:t>FTP</a:t>
            </a:r>
          </a:p>
        </p:txBody>
      </p:sp>
      <p:cxnSp>
        <p:nvCxnSpPr>
          <p:cNvPr id="86" name="Straight Arrow Connector 85">
            <a:extLst>
              <a:ext uri="{FF2B5EF4-FFF2-40B4-BE49-F238E27FC236}">
                <a16:creationId xmlns:a16="http://schemas.microsoft.com/office/drawing/2014/main" id="{F6DC1A10-7166-4E8E-A22E-9C6F3D4D2771}"/>
              </a:ext>
            </a:extLst>
          </p:cNvPr>
          <p:cNvCxnSpPr>
            <a:cxnSpLocks/>
          </p:cNvCxnSpPr>
          <p:nvPr/>
        </p:nvCxnSpPr>
        <p:spPr>
          <a:xfrm flipH="1">
            <a:off x="7771869" y="3897596"/>
            <a:ext cx="1" cy="590932"/>
          </a:xfrm>
          <a:prstGeom prst="straightConnector1">
            <a:avLst/>
          </a:prstGeom>
          <a:ln w="3175">
            <a:solidFill>
              <a:schemeClr val="tx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E59D7D3-3EE3-4C23-BBE8-5C236360625A}"/>
              </a:ext>
            </a:extLst>
          </p:cNvPr>
          <p:cNvSpPr txBox="1"/>
          <p:nvPr/>
        </p:nvSpPr>
        <p:spPr>
          <a:xfrm>
            <a:off x="7733371" y="4093580"/>
            <a:ext cx="313722" cy="237739"/>
          </a:xfrm>
          <a:prstGeom prst="rect">
            <a:avLst/>
          </a:prstGeom>
          <a:noFill/>
        </p:spPr>
        <p:txBody>
          <a:bodyPr wrap="none" lIns="72000" tIns="72000" rIns="72000" bIns="72000" rtlCol="0">
            <a:spAutoFit/>
          </a:bodyPr>
          <a:lstStyle/>
          <a:p>
            <a:pPr defTabSz="359991">
              <a:tabLst>
                <a:tab pos="359991" algn="l"/>
              </a:tabLst>
            </a:pPr>
            <a:r>
              <a:rPr lang="en-CA" sz="600" dirty="0">
                <a:solidFill>
                  <a:schemeClr val="tx2"/>
                </a:solidFill>
                <a:latin typeface="Nokia Pure Text Light" panose="020B0403020202020204" pitchFamily="34" charset="0"/>
                <a:ea typeface="Nokia Pure Text Light" panose="020B0403020202020204" pitchFamily="34" charset="0"/>
              </a:rPr>
              <a:t>IPFIX</a:t>
            </a:r>
          </a:p>
        </p:txBody>
      </p:sp>
      <p:grpSp>
        <p:nvGrpSpPr>
          <p:cNvPr id="88" name="Group 87">
            <a:extLst>
              <a:ext uri="{FF2B5EF4-FFF2-40B4-BE49-F238E27FC236}">
                <a16:creationId xmlns:a16="http://schemas.microsoft.com/office/drawing/2014/main" id="{CA589808-287D-4917-931F-F19D2CA4F384}"/>
              </a:ext>
            </a:extLst>
          </p:cNvPr>
          <p:cNvGrpSpPr/>
          <p:nvPr/>
        </p:nvGrpSpPr>
        <p:grpSpPr>
          <a:xfrm>
            <a:off x="261255" y="1132437"/>
            <a:ext cx="8728364" cy="199260"/>
            <a:chOff x="414773" y="1203687"/>
            <a:chExt cx="8311627" cy="172156"/>
          </a:xfrm>
        </p:grpSpPr>
        <p:sp>
          <p:nvSpPr>
            <p:cNvPr id="89" name="Rectangle 88">
              <a:extLst>
                <a:ext uri="{FF2B5EF4-FFF2-40B4-BE49-F238E27FC236}">
                  <a16:creationId xmlns:a16="http://schemas.microsoft.com/office/drawing/2014/main" id="{242360A3-5127-450B-B553-D3EE93260093}"/>
                </a:ext>
              </a:extLst>
            </p:cNvPr>
            <p:cNvSpPr/>
            <p:nvPr/>
          </p:nvSpPr>
          <p:spPr>
            <a:xfrm>
              <a:off x="414773" y="1203687"/>
              <a:ext cx="4091808" cy="172156"/>
            </a:xfrm>
            <a:prstGeom prst="rect">
              <a:avLst/>
            </a:prstGeom>
            <a:solidFill>
              <a:schemeClr val="accent1">
                <a:lumMod val="20000"/>
                <a:lumOff val="80000"/>
              </a:schemeClr>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CA" sz="800" dirty="0">
                  <a:solidFill>
                    <a:schemeClr val="tx2"/>
                  </a:solidFill>
                  <a:latin typeface="Nokia Pure Text Light" panose="020B0403020202020204" pitchFamily="34" charset="0"/>
                  <a:ea typeface="Nokia Pure Text Light" panose="020B0403020202020204" pitchFamily="34" charset="0"/>
                </a:rPr>
                <a:t>REST/</a:t>
              </a:r>
              <a:r>
                <a:rPr lang="en-CA" sz="800" dirty="0" err="1">
                  <a:solidFill>
                    <a:schemeClr val="tx2"/>
                  </a:solidFill>
                  <a:latin typeface="Nokia Pure Text Light" panose="020B0403020202020204" pitchFamily="34" charset="0"/>
                  <a:ea typeface="Nokia Pure Text Light" panose="020B0403020202020204" pitchFamily="34" charset="0"/>
                </a:rPr>
                <a:t>RESTConf</a:t>
              </a:r>
              <a:r>
                <a:rPr lang="en-CA" sz="800" dirty="0">
                  <a:solidFill>
                    <a:schemeClr val="tx2"/>
                  </a:solidFill>
                  <a:latin typeface="Nokia Pure Text Light" panose="020B0403020202020204" pitchFamily="34" charset="0"/>
                  <a:ea typeface="Nokia Pure Text Light" panose="020B0403020202020204" pitchFamily="34" charset="0"/>
                </a:rPr>
                <a:t> APIs</a:t>
              </a:r>
            </a:p>
          </p:txBody>
        </p:sp>
        <p:sp>
          <p:nvSpPr>
            <p:cNvPr id="90" name="Rectangle 89">
              <a:extLst>
                <a:ext uri="{FF2B5EF4-FFF2-40B4-BE49-F238E27FC236}">
                  <a16:creationId xmlns:a16="http://schemas.microsoft.com/office/drawing/2014/main" id="{0D30DFA0-7416-4EE4-BB8D-AAFB7DE4EB5C}"/>
                </a:ext>
              </a:extLst>
            </p:cNvPr>
            <p:cNvSpPr/>
            <p:nvPr/>
          </p:nvSpPr>
          <p:spPr>
            <a:xfrm>
              <a:off x="4634592" y="1203687"/>
              <a:ext cx="4091808" cy="172156"/>
            </a:xfrm>
            <a:prstGeom prst="rect">
              <a:avLst/>
            </a:prstGeom>
            <a:solidFill>
              <a:schemeClr val="accent1">
                <a:lumMod val="20000"/>
                <a:lumOff val="80000"/>
              </a:schemeClr>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CA" sz="800" dirty="0">
                  <a:solidFill>
                    <a:schemeClr val="tx2"/>
                  </a:solidFill>
                  <a:latin typeface="Nokia Pure Text Light" panose="020B0403020202020204" pitchFamily="34" charset="0"/>
                  <a:ea typeface="Nokia Pure Text Light" panose="020B0403020202020204" pitchFamily="34" charset="0"/>
                </a:rPr>
                <a:t>Real-time notifications (Kafka)</a:t>
              </a:r>
            </a:p>
          </p:txBody>
        </p:sp>
      </p:grpSp>
      <p:grpSp>
        <p:nvGrpSpPr>
          <p:cNvPr id="91" name="Group 90">
            <a:extLst>
              <a:ext uri="{FF2B5EF4-FFF2-40B4-BE49-F238E27FC236}">
                <a16:creationId xmlns:a16="http://schemas.microsoft.com/office/drawing/2014/main" id="{817C3174-4E66-4423-9FD2-83E3E8CA4861}"/>
              </a:ext>
            </a:extLst>
          </p:cNvPr>
          <p:cNvGrpSpPr/>
          <p:nvPr/>
        </p:nvGrpSpPr>
        <p:grpSpPr>
          <a:xfrm>
            <a:off x="2603780" y="1662323"/>
            <a:ext cx="962393" cy="488427"/>
            <a:chOff x="522874" y="1726250"/>
            <a:chExt cx="962393" cy="488427"/>
          </a:xfrm>
        </p:grpSpPr>
        <p:sp>
          <p:nvSpPr>
            <p:cNvPr id="92" name="Rounded Rectangle 110">
              <a:extLst>
                <a:ext uri="{FF2B5EF4-FFF2-40B4-BE49-F238E27FC236}">
                  <a16:creationId xmlns:a16="http://schemas.microsoft.com/office/drawing/2014/main" id="{0644FF85-2F7B-40F8-B36F-918638B0CA84}"/>
                </a:ext>
              </a:extLst>
            </p:cNvPr>
            <p:cNvSpPr/>
            <p:nvPr/>
          </p:nvSpPr>
          <p:spPr>
            <a:xfrm>
              <a:off x="549267" y="1726253"/>
              <a:ext cx="936000" cy="488424"/>
            </a:xfrm>
            <a:prstGeom prst="roundRect">
              <a:avLst>
                <a:gd name="adj" fmla="val 5574"/>
              </a:avLst>
            </a:prstGeom>
            <a:solidFill>
              <a:schemeClr val="bg1"/>
            </a:solidFill>
            <a:ln w="3175">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6000" rIns="72000" bIns="72000" numCol="1" spcCol="0" rtlCol="0" fromWordArt="0" anchor="t" anchorCtr="0" forceAA="0" compatLnSpc="1">
              <a:prstTxWarp prst="textNoShape">
                <a:avLst/>
              </a:prstTxWarp>
              <a:noAutofit/>
            </a:bodyPr>
            <a:lstStyle/>
            <a:p>
              <a:pPr algn="l"/>
              <a:r>
                <a:rPr lang="en-CA" sz="800" dirty="0">
                  <a:solidFill>
                    <a:schemeClr val="tx2"/>
                  </a:solidFill>
                  <a:latin typeface="Nokia Pure Text Light" panose="020B0403020202020204" pitchFamily="34" charset="0"/>
                  <a:ea typeface="Nokia Pure Text Light" panose="020B0403020202020204" pitchFamily="34" charset="0"/>
                </a:rPr>
                <a:t>Network &amp; Service Fulfillment</a:t>
              </a:r>
            </a:p>
          </p:txBody>
        </p:sp>
        <p:sp>
          <p:nvSpPr>
            <p:cNvPr id="93" name="Rectangle 92">
              <a:extLst>
                <a:ext uri="{FF2B5EF4-FFF2-40B4-BE49-F238E27FC236}">
                  <a16:creationId xmlns:a16="http://schemas.microsoft.com/office/drawing/2014/main" id="{937F0C4A-339F-45FB-9FB1-836F9455FA5E}"/>
                </a:ext>
              </a:extLst>
            </p:cNvPr>
            <p:cNvSpPr/>
            <p:nvPr/>
          </p:nvSpPr>
          <p:spPr>
            <a:xfrm>
              <a:off x="522874" y="1726250"/>
              <a:ext cx="94407" cy="488426"/>
            </a:xfrm>
            <a:prstGeom prst="rect">
              <a:avLst/>
            </a:prstGeom>
            <a:solidFill>
              <a:schemeClr val="bg2">
                <a:lumMod val="60000"/>
                <a:lumOff val="40000"/>
              </a:schemeClr>
            </a:solidFill>
            <a:ln w="3175">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2"/>
                </a:solidFill>
                <a:latin typeface="Nokia Pure Text Light" panose="020B0403020202020204" pitchFamily="34" charset="0"/>
                <a:ea typeface="Nokia Pure Text Light" panose="020B0403020202020204" pitchFamily="34" charset="0"/>
              </a:endParaRPr>
            </a:p>
          </p:txBody>
        </p:sp>
      </p:grpSp>
      <p:grpSp>
        <p:nvGrpSpPr>
          <p:cNvPr id="94" name="Group 93">
            <a:extLst>
              <a:ext uri="{FF2B5EF4-FFF2-40B4-BE49-F238E27FC236}">
                <a16:creationId xmlns:a16="http://schemas.microsoft.com/office/drawing/2014/main" id="{77CAECC4-C0A2-48F7-8CA2-BB42070AD455}"/>
              </a:ext>
            </a:extLst>
          </p:cNvPr>
          <p:cNvGrpSpPr/>
          <p:nvPr/>
        </p:nvGrpSpPr>
        <p:grpSpPr>
          <a:xfrm>
            <a:off x="5714693" y="1662323"/>
            <a:ext cx="962393" cy="488426"/>
            <a:chOff x="3995387" y="1730079"/>
            <a:chExt cx="962393" cy="488426"/>
          </a:xfrm>
        </p:grpSpPr>
        <p:sp>
          <p:nvSpPr>
            <p:cNvPr id="95" name="Rounded Rectangle 130">
              <a:extLst>
                <a:ext uri="{FF2B5EF4-FFF2-40B4-BE49-F238E27FC236}">
                  <a16:creationId xmlns:a16="http://schemas.microsoft.com/office/drawing/2014/main" id="{7B1800DB-66EE-48B4-81B2-DE7A9D7F47B6}"/>
                </a:ext>
              </a:extLst>
            </p:cNvPr>
            <p:cNvSpPr/>
            <p:nvPr/>
          </p:nvSpPr>
          <p:spPr>
            <a:xfrm>
              <a:off x="4021780" y="1730081"/>
              <a:ext cx="936000" cy="488424"/>
            </a:xfrm>
            <a:prstGeom prst="roundRect">
              <a:avLst>
                <a:gd name="adj" fmla="val 5574"/>
              </a:avLst>
            </a:prstGeom>
            <a:solidFill>
              <a:schemeClr val="bg1"/>
            </a:solidFill>
            <a:ln w="3175">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6000" rIns="72000" bIns="72000" numCol="1" spcCol="0" rtlCol="0" fromWordArt="0" anchor="t" anchorCtr="0" forceAA="0" compatLnSpc="1">
              <a:prstTxWarp prst="textNoShape">
                <a:avLst/>
              </a:prstTxWarp>
              <a:noAutofit/>
            </a:bodyPr>
            <a:lstStyle/>
            <a:p>
              <a:pPr algn="l"/>
              <a:r>
                <a:rPr lang="en-CA" sz="800" dirty="0">
                  <a:solidFill>
                    <a:schemeClr val="tx2"/>
                  </a:solidFill>
                  <a:latin typeface="Nokia Pure Text Light" panose="020B0403020202020204" pitchFamily="34" charset="0"/>
                  <a:ea typeface="Nokia Pure Text Light" panose="020B0403020202020204" pitchFamily="34" charset="0"/>
                </a:rPr>
                <a:t>Cross-Domain Coordination</a:t>
              </a:r>
            </a:p>
          </p:txBody>
        </p:sp>
        <p:sp>
          <p:nvSpPr>
            <p:cNvPr id="96" name="Rectangle 95">
              <a:extLst>
                <a:ext uri="{FF2B5EF4-FFF2-40B4-BE49-F238E27FC236}">
                  <a16:creationId xmlns:a16="http://schemas.microsoft.com/office/drawing/2014/main" id="{67634641-95DA-4FDE-AE63-D079420D0CA0}"/>
                </a:ext>
              </a:extLst>
            </p:cNvPr>
            <p:cNvSpPr/>
            <p:nvPr/>
          </p:nvSpPr>
          <p:spPr>
            <a:xfrm>
              <a:off x="3995387" y="1730079"/>
              <a:ext cx="94407" cy="488426"/>
            </a:xfrm>
            <a:prstGeom prst="rect">
              <a:avLst/>
            </a:prstGeom>
            <a:solidFill>
              <a:schemeClr val="bg2">
                <a:lumMod val="60000"/>
                <a:lumOff val="40000"/>
              </a:schemeClr>
            </a:solidFill>
            <a:ln w="3175">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2"/>
                </a:solidFill>
                <a:latin typeface="Nokia Pure Text Light" panose="020B0403020202020204" pitchFamily="34" charset="0"/>
                <a:ea typeface="Nokia Pure Text Light" panose="020B0403020202020204" pitchFamily="34" charset="0"/>
              </a:endParaRPr>
            </a:p>
          </p:txBody>
        </p:sp>
      </p:grpSp>
      <p:cxnSp>
        <p:nvCxnSpPr>
          <p:cNvPr id="97" name="Straight Arrow Connector 96">
            <a:extLst>
              <a:ext uri="{FF2B5EF4-FFF2-40B4-BE49-F238E27FC236}">
                <a16:creationId xmlns:a16="http://schemas.microsoft.com/office/drawing/2014/main" id="{587BDFA2-160B-4652-920A-36471C24C81E}"/>
              </a:ext>
            </a:extLst>
          </p:cNvPr>
          <p:cNvCxnSpPr/>
          <p:nvPr/>
        </p:nvCxnSpPr>
        <p:spPr>
          <a:xfrm flipH="1">
            <a:off x="1600627" y="3887198"/>
            <a:ext cx="4960" cy="590932"/>
          </a:xfrm>
          <a:prstGeom prst="straightConnector1">
            <a:avLst/>
          </a:prstGeom>
          <a:ln w="3175">
            <a:solidFill>
              <a:schemeClr val="tx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987B3681-F679-4C73-B280-7DDCBBDAF932}"/>
              </a:ext>
            </a:extLst>
          </p:cNvPr>
          <p:cNvSpPr txBox="1"/>
          <p:nvPr/>
        </p:nvSpPr>
        <p:spPr>
          <a:xfrm>
            <a:off x="1561415" y="4083182"/>
            <a:ext cx="323340" cy="237739"/>
          </a:xfrm>
          <a:prstGeom prst="rect">
            <a:avLst/>
          </a:prstGeom>
          <a:noFill/>
        </p:spPr>
        <p:txBody>
          <a:bodyPr wrap="none" lIns="72000" tIns="72000" rIns="72000" bIns="72000" rtlCol="0">
            <a:spAutoFit/>
          </a:bodyPr>
          <a:lstStyle/>
          <a:p>
            <a:pPr defTabSz="359991">
              <a:tabLst>
                <a:tab pos="359991" algn="l"/>
              </a:tabLst>
            </a:pPr>
            <a:r>
              <a:rPr lang="en-CA" sz="600" dirty="0" err="1">
                <a:solidFill>
                  <a:schemeClr val="tx2"/>
                </a:solidFill>
                <a:latin typeface="Nokia Pure Text Light" panose="020B0403020202020204" pitchFamily="34" charset="0"/>
                <a:ea typeface="Nokia Pure Text Light" panose="020B0403020202020204" pitchFamily="34" charset="0"/>
              </a:rPr>
              <a:t>gRPC</a:t>
            </a:r>
            <a:endParaRPr lang="en-CA" sz="600" dirty="0">
              <a:solidFill>
                <a:schemeClr val="tx2"/>
              </a:solidFill>
              <a:latin typeface="Nokia Pure Text Light" panose="020B0403020202020204" pitchFamily="34" charset="0"/>
              <a:ea typeface="Nokia Pure Text Light" panose="020B0403020202020204" pitchFamily="34" charset="0"/>
            </a:endParaRPr>
          </a:p>
        </p:txBody>
      </p:sp>
      <p:sp>
        <p:nvSpPr>
          <p:cNvPr id="99" name="TextBox 98">
            <a:extLst>
              <a:ext uri="{FF2B5EF4-FFF2-40B4-BE49-F238E27FC236}">
                <a16:creationId xmlns:a16="http://schemas.microsoft.com/office/drawing/2014/main" id="{0AD9FA26-9E50-42CB-BB79-D999FFFF7348}"/>
              </a:ext>
            </a:extLst>
          </p:cNvPr>
          <p:cNvSpPr txBox="1"/>
          <p:nvPr/>
        </p:nvSpPr>
        <p:spPr>
          <a:xfrm>
            <a:off x="958242" y="4044039"/>
            <a:ext cx="686161" cy="261247"/>
          </a:xfrm>
          <a:prstGeom prst="rect">
            <a:avLst/>
          </a:prstGeom>
          <a:noFill/>
        </p:spPr>
        <p:txBody>
          <a:bodyPr wrap="none" lIns="90000" tIns="90000" rIns="72000" bIns="46800" rtlCol="0">
            <a:spAutoFit/>
          </a:bodyPr>
          <a:lstStyle/>
          <a:p>
            <a:pPr marR="0" algn="l" defTabSz="457200" rtl="0" eaLnBrk="1" fontAlgn="base" latinLnBrk="0" hangingPunct="1">
              <a:lnSpc>
                <a:spcPct val="100000"/>
              </a:lnSpc>
              <a:spcBef>
                <a:spcPts val="0"/>
              </a:spcBef>
              <a:spcAft>
                <a:spcPct val="0"/>
              </a:spcAft>
              <a:buClrTx/>
              <a:buSzTx/>
              <a:tabLst/>
            </a:pPr>
            <a:r>
              <a:rPr lang="en-US" sz="800" dirty="0">
                <a:solidFill>
                  <a:schemeClr val="tx2"/>
                </a:solidFill>
                <a:latin typeface="+mn-lt"/>
                <a:cs typeface="Nokia Pure Headline Light"/>
              </a:rPr>
              <a:t>(Telemetry)</a:t>
            </a:r>
          </a:p>
        </p:txBody>
      </p:sp>
      <p:sp>
        <p:nvSpPr>
          <p:cNvPr id="100" name="TextBox 99">
            <a:extLst>
              <a:ext uri="{FF2B5EF4-FFF2-40B4-BE49-F238E27FC236}">
                <a16:creationId xmlns:a16="http://schemas.microsoft.com/office/drawing/2014/main" id="{F86F481A-F349-4CEE-86E0-C008D804E341}"/>
              </a:ext>
            </a:extLst>
          </p:cNvPr>
          <p:cNvSpPr txBox="1"/>
          <p:nvPr/>
        </p:nvSpPr>
        <p:spPr>
          <a:xfrm>
            <a:off x="1562446" y="4210895"/>
            <a:ext cx="342576" cy="237739"/>
          </a:xfrm>
          <a:prstGeom prst="rect">
            <a:avLst/>
          </a:prstGeom>
          <a:noFill/>
        </p:spPr>
        <p:txBody>
          <a:bodyPr wrap="none" lIns="72000" tIns="72000" rIns="72000" bIns="72000" rtlCol="0">
            <a:spAutoFit/>
          </a:bodyPr>
          <a:lstStyle/>
          <a:p>
            <a:pPr defTabSz="359991">
              <a:tabLst>
                <a:tab pos="359991" algn="l"/>
              </a:tabLst>
            </a:pPr>
            <a:r>
              <a:rPr lang="en-CA" sz="600" dirty="0">
                <a:solidFill>
                  <a:schemeClr val="tx2"/>
                </a:solidFill>
                <a:latin typeface="Nokia Pure Text Light" panose="020B0403020202020204" pitchFamily="34" charset="0"/>
                <a:ea typeface="Nokia Pure Text Light" panose="020B0403020202020204" pitchFamily="34" charset="0"/>
              </a:rPr>
              <a:t>SNMP</a:t>
            </a:r>
          </a:p>
        </p:txBody>
      </p:sp>
      <p:grpSp>
        <p:nvGrpSpPr>
          <p:cNvPr id="101" name="Group 100">
            <a:extLst>
              <a:ext uri="{FF2B5EF4-FFF2-40B4-BE49-F238E27FC236}">
                <a16:creationId xmlns:a16="http://schemas.microsoft.com/office/drawing/2014/main" id="{AC55452D-B9E8-4995-88CF-C902AF3A87F1}"/>
              </a:ext>
            </a:extLst>
          </p:cNvPr>
          <p:cNvGrpSpPr/>
          <p:nvPr/>
        </p:nvGrpSpPr>
        <p:grpSpPr>
          <a:xfrm>
            <a:off x="4637424" y="2551022"/>
            <a:ext cx="1408461" cy="476518"/>
            <a:chOff x="4672502" y="588849"/>
            <a:chExt cx="1408461" cy="476518"/>
          </a:xfrm>
        </p:grpSpPr>
        <p:grpSp>
          <p:nvGrpSpPr>
            <p:cNvPr id="102" name="Group 101">
              <a:extLst>
                <a:ext uri="{FF2B5EF4-FFF2-40B4-BE49-F238E27FC236}">
                  <a16:creationId xmlns:a16="http://schemas.microsoft.com/office/drawing/2014/main" id="{7C90FEC7-36C7-40C0-BE80-6D58F156B3E6}"/>
                </a:ext>
              </a:extLst>
            </p:cNvPr>
            <p:cNvGrpSpPr/>
            <p:nvPr/>
          </p:nvGrpSpPr>
          <p:grpSpPr>
            <a:xfrm>
              <a:off x="4672502" y="588849"/>
              <a:ext cx="1408461" cy="476518"/>
              <a:chOff x="3338757" y="2716539"/>
              <a:chExt cx="1408461" cy="476518"/>
            </a:xfrm>
          </p:grpSpPr>
          <p:sp>
            <p:nvSpPr>
              <p:cNvPr id="104" name="Rounded Rectangle 142">
                <a:extLst>
                  <a:ext uri="{FF2B5EF4-FFF2-40B4-BE49-F238E27FC236}">
                    <a16:creationId xmlns:a16="http://schemas.microsoft.com/office/drawing/2014/main" id="{B740E997-F793-4FF5-9E0D-E7B413E52D90}"/>
                  </a:ext>
                </a:extLst>
              </p:cNvPr>
              <p:cNvSpPr/>
              <p:nvPr/>
            </p:nvSpPr>
            <p:spPr>
              <a:xfrm>
                <a:off x="3365151" y="2716541"/>
                <a:ext cx="1382067" cy="476516"/>
              </a:xfrm>
              <a:prstGeom prst="roundRect">
                <a:avLst/>
              </a:prstGeom>
              <a:solidFill>
                <a:schemeClr val="bg1"/>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72000" numCol="1" spcCol="0" rtlCol="0" fromWordArt="0" anchor="ctr" anchorCtr="0" forceAA="0" compatLnSpc="1">
                <a:prstTxWarp prst="textNoShape">
                  <a:avLst/>
                </a:prstTxWarp>
                <a:noAutofit/>
              </a:bodyPr>
              <a:lstStyle/>
              <a:p>
                <a:pPr algn="l"/>
                <a:r>
                  <a:rPr lang="en-CA" sz="800" dirty="0">
                    <a:solidFill>
                      <a:schemeClr val="tx2"/>
                    </a:solidFill>
                    <a:latin typeface="Nokia Pure Text Light" panose="020B0403020202020204" pitchFamily="34" charset="0"/>
                    <a:ea typeface="Nokia Pure Text Light" panose="020B0403020202020204" pitchFamily="34" charset="0"/>
                  </a:rPr>
                  <a:t>Abstraction/</a:t>
                </a:r>
              </a:p>
              <a:p>
                <a:pPr algn="l"/>
                <a:r>
                  <a:rPr lang="en-CA" sz="800" dirty="0">
                    <a:solidFill>
                      <a:schemeClr val="tx2"/>
                    </a:solidFill>
                    <a:latin typeface="Nokia Pure Text Light" panose="020B0403020202020204" pitchFamily="34" charset="0"/>
                    <a:ea typeface="Nokia Pure Text Light" panose="020B0403020202020204" pitchFamily="34" charset="0"/>
                  </a:rPr>
                  <a:t>Automation</a:t>
                </a:r>
              </a:p>
              <a:p>
                <a:pPr algn="l"/>
                <a:r>
                  <a:rPr lang="en-CA" sz="800" dirty="0">
                    <a:solidFill>
                      <a:schemeClr val="tx2"/>
                    </a:solidFill>
                    <a:latin typeface="Nokia Pure Text Light" panose="020B0403020202020204" pitchFamily="34" charset="0"/>
                    <a:ea typeface="Nokia Pure Text Light" panose="020B0403020202020204" pitchFamily="34" charset="0"/>
                  </a:rPr>
                  <a:t>Frameworks</a:t>
                </a:r>
              </a:p>
            </p:txBody>
          </p:sp>
          <p:sp>
            <p:nvSpPr>
              <p:cNvPr id="105" name="Rectangle 104">
                <a:extLst>
                  <a:ext uri="{FF2B5EF4-FFF2-40B4-BE49-F238E27FC236}">
                    <a16:creationId xmlns:a16="http://schemas.microsoft.com/office/drawing/2014/main" id="{6AFFEF4C-3E58-4A19-86F8-BCA0A9FEF467}"/>
                  </a:ext>
                </a:extLst>
              </p:cNvPr>
              <p:cNvSpPr/>
              <p:nvPr/>
            </p:nvSpPr>
            <p:spPr>
              <a:xfrm>
                <a:off x="3338757" y="2716539"/>
                <a:ext cx="94407" cy="476517"/>
              </a:xfrm>
              <a:prstGeom prst="rect">
                <a:avLst/>
              </a:prstGeom>
              <a:solidFill>
                <a:schemeClr val="tx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1"/>
                  </a:solidFill>
                  <a:latin typeface="Nokia Pure Text Light" panose="020B0403020202020204" pitchFamily="34" charset="0"/>
                  <a:ea typeface="Nokia Pure Text Light" panose="020B0403020202020204" pitchFamily="34" charset="0"/>
                </a:endParaRPr>
              </a:p>
            </p:txBody>
          </p:sp>
        </p:grpSp>
        <p:sp>
          <p:nvSpPr>
            <p:cNvPr id="103" name="TextBox 102">
              <a:extLst>
                <a:ext uri="{FF2B5EF4-FFF2-40B4-BE49-F238E27FC236}">
                  <a16:creationId xmlns:a16="http://schemas.microsoft.com/office/drawing/2014/main" id="{DAFD3F3E-4554-4BE5-8F7C-688A4191A1FF}"/>
                </a:ext>
              </a:extLst>
            </p:cNvPr>
            <p:cNvSpPr txBox="1"/>
            <p:nvPr/>
          </p:nvSpPr>
          <p:spPr>
            <a:xfrm>
              <a:off x="5365607" y="688937"/>
              <a:ext cx="658910" cy="261247"/>
            </a:xfrm>
            <a:prstGeom prst="rect">
              <a:avLst/>
            </a:prstGeom>
            <a:noFill/>
          </p:spPr>
          <p:txBody>
            <a:bodyPr wrap="none" lIns="90000" tIns="90000" rIns="72000" bIns="46800" rtlCol="0">
              <a:spAutoFit/>
            </a:bodyPr>
            <a:lstStyle/>
            <a:p>
              <a:pPr marR="0" algn="l" defTabSz="457200" rtl="0" eaLnBrk="1" fontAlgn="base" latinLnBrk="0" hangingPunct="1">
                <a:lnSpc>
                  <a:spcPct val="100000"/>
                </a:lnSpc>
                <a:spcBef>
                  <a:spcPts val="0"/>
                </a:spcBef>
                <a:spcAft>
                  <a:spcPct val="0"/>
                </a:spcAft>
                <a:buClrTx/>
                <a:buSzTx/>
                <a:tabLst/>
              </a:pPr>
              <a:r>
                <a:rPr lang="en-US" sz="800" b="1" dirty="0">
                  <a:solidFill>
                    <a:schemeClr val="tx2"/>
                  </a:solidFill>
                  <a:latin typeface="+mn-lt"/>
                  <a:cs typeface="Nokia Pure Headline Light"/>
                </a:rPr>
                <a:t>MDT/WFM</a:t>
              </a:r>
            </a:p>
          </p:txBody>
        </p:sp>
      </p:grpSp>
      <p:grpSp>
        <p:nvGrpSpPr>
          <p:cNvPr id="106" name="Group 105">
            <a:extLst>
              <a:ext uri="{FF2B5EF4-FFF2-40B4-BE49-F238E27FC236}">
                <a16:creationId xmlns:a16="http://schemas.microsoft.com/office/drawing/2014/main" id="{EFFA72DB-7873-492A-9128-5A1B1D9DD575}"/>
              </a:ext>
            </a:extLst>
          </p:cNvPr>
          <p:cNvGrpSpPr/>
          <p:nvPr/>
        </p:nvGrpSpPr>
        <p:grpSpPr>
          <a:xfrm>
            <a:off x="6725188" y="1662323"/>
            <a:ext cx="962393" cy="488426"/>
            <a:chOff x="3995387" y="1730079"/>
            <a:chExt cx="962393" cy="488426"/>
          </a:xfrm>
        </p:grpSpPr>
        <p:sp>
          <p:nvSpPr>
            <p:cNvPr id="107" name="Rounded Rectangle 145">
              <a:extLst>
                <a:ext uri="{FF2B5EF4-FFF2-40B4-BE49-F238E27FC236}">
                  <a16:creationId xmlns:a16="http://schemas.microsoft.com/office/drawing/2014/main" id="{35C79848-4800-4F8D-A478-42E82A637F4F}"/>
                </a:ext>
              </a:extLst>
            </p:cNvPr>
            <p:cNvSpPr/>
            <p:nvPr/>
          </p:nvSpPr>
          <p:spPr>
            <a:xfrm>
              <a:off x="4021780" y="1730081"/>
              <a:ext cx="936000" cy="488424"/>
            </a:xfrm>
            <a:prstGeom prst="roundRect">
              <a:avLst>
                <a:gd name="adj" fmla="val 5574"/>
              </a:avLst>
            </a:prstGeom>
            <a:solidFill>
              <a:schemeClr val="bg1"/>
            </a:solidFill>
            <a:ln w="3175">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6000" rIns="72000" bIns="72000" numCol="1" spcCol="0" rtlCol="0" fromWordArt="0" anchor="t" anchorCtr="0" forceAA="0" compatLnSpc="1">
              <a:prstTxWarp prst="textNoShape">
                <a:avLst/>
              </a:prstTxWarp>
              <a:noAutofit/>
            </a:bodyPr>
            <a:lstStyle/>
            <a:p>
              <a:pPr algn="l"/>
              <a:r>
                <a:rPr lang="en-CA" sz="800" dirty="0">
                  <a:solidFill>
                    <a:schemeClr val="tx2"/>
                  </a:solidFill>
                  <a:latin typeface="Nokia Pure Text Light" panose="020B0403020202020204" pitchFamily="34" charset="0"/>
                  <a:ea typeface="Nokia Pure Text Light" panose="020B0403020202020204" pitchFamily="34" charset="0"/>
                </a:rPr>
                <a:t>Data Center/ SD WAN</a:t>
              </a:r>
            </a:p>
          </p:txBody>
        </p:sp>
        <p:sp>
          <p:nvSpPr>
            <p:cNvPr id="108" name="Rectangle 107">
              <a:extLst>
                <a:ext uri="{FF2B5EF4-FFF2-40B4-BE49-F238E27FC236}">
                  <a16:creationId xmlns:a16="http://schemas.microsoft.com/office/drawing/2014/main" id="{B8E2491B-CF38-43A5-B2A7-8A4D6E2A541A}"/>
                </a:ext>
              </a:extLst>
            </p:cNvPr>
            <p:cNvSpPr/>
            <p:nvPr/>
          </p:nvSpPr>
          <p:spPr>
            <a:xfrm>
              <a:off x="3995387" y="1730079"/>
              <a:ext cx="94407" cy="488426"/>
            </a:xfrm>
            <a:prstGeom prst="rect">
              <a:avLst/>
            </a:prstGeom>
            <a:solidFill>
              <a:schemeClr val="bg2">
                <a:lumMod val="60000"/>
                <a:lumOff val="40000"/>
              </a:schemeClr>
            </a:solidFill>
            <a:ln w="3175">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2"/>
                </a:solidFill>
                <a:latin typeface="Nokia Pure Text Light" panose="020B0403020202020204" pitchFamily="34" charset="0"/>
                <a:ea typeface="Nokia Pure Text Light" panose="020B0403020202020204" pitchFamily="34" charset="0"/>
              </a:endParaRPr>
            </a:p>
          </p:txBody>
        </p:sp>
      </p:grpSp>
      <p:grpSp>
        <p:nvGrpSpPr>
          <p:cNvPr id="109" name="Group 108">
            <a:extLst>
              <a:ext uri="{FF2B5EF4-FFF2-40B4-BE49-F238E27FC236}">
                <a16:creationId xmlns:a16="http://schemas.microsoft.com/office/drawing/2014/main" id="{A1207660-ACE0-47F7-913B-AA02F1457818}"/>
              </a:ext>
            </a:extLst>
          </p:cNvPr>
          <p:cNvGrpSpPr/>
          <p:nvPr/>
        </p:nvGrpSpPr>
        <p:grpSpPr>
          <a:xfrm>
            <a:off x="7735685" y="1662323"/>
            <a:ext cx="962393" cy="488426"/>
            <a:chOff x="3995387" y="1730079"/>
            <a:chExt cx="962393" cy="488426"/>
          </a:xfrm>
        </p:grpSpPr>
        <p:sp>
          <p:nvSpPr>
            <p:cNvPr id="110" name="Rounded Rectangle 148">
              <a:extLst>
                <a:ext uri="{FF2B5EF4-FFF2-40B4-BE49-F238E27FC236}">
                  <a16:creationId xmlns:a16="http://schemas.microsoft.com/office/drawing/2014/main" id="{CDBE603C-86E7-4DFE-BD33-31E7E7FF78DF}"/>
                </a:ext>
              </a:extLst>
            </p:cNvPr>
            <p:cNvSpPr/>
            <p:nvPr/>
          </p:nvSpPr>
          <p:spPr>
            <a:xfrm>
              <a:off x="4021780" y="1730081"/>
              <a:ext cx="936000" cy="488424"/>
            </a:xfrm>
            <a:prstGeom prst="roundRect">
              <a:avLst>
                <a:gd name="adj" fmla="val 5574"/>
              </a:avLst>
            </a:prstGeom>
            <a:solidFill>
              <a:schemeClr val="bg1"/>
            </a:solidFill>
            <a:ln w="3175">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6000" rIns="72000" bIns="72000" numCol="1" spcCol="0" rtlCol="0" fromWordArt="0" anchor="t" anchorCtr="0" forceAA="0" compatLnSpc="1">
              <a:prstTxWarp prst="textNoShape">
                <a:avLst/>
              </a:prstTxWarp>
              <a:noAutofit/>
            </a:bodyPr>
            <a:lstStyle/>
            <a:p>
              <a:pPr algn="l"/>
              <a:r>
                <a:rPr lang="en-CA" sz="800" dirty="0">
                  <a:solidFill>
                    <a:schemeClr val="tx2"/>
                  </a:solidFill>
                  <a:latin typeface="Nokia Pure Text Light" panose="020B0403020202020204" pitchFamily="34" charset="0"/>
                  <a:ea typeface="Nokia Pure Text Light" panose="020B0403020202020204" pitchFamily="34" charset="0"/>
                </a:rPr>
                <a:t>NSP Administration</a:t>
              </a:r>
            </a:p>
          </p:txBody>
        </p:sp>
        <p:sp>
          <p:nvSpPr>
            <p:cNvPr id="111" name="Rectangle 110">
              <a:extLst>
                <a:ext uri="{FF2B5EF4-FFF2-40B4-BE49-F238E27FC236}">
                  <a16:creationId xmlns:a16="http://schemas.microsoft.com/office/drawing/2014/main" id="{62D90F3C-F846-4303-B88A-DA65700BC40C}"/>
                </a:ext>
              </a:extLst>
            </p:cNvPr>
            <p:cNvSpPr/>
            <p:nvPr/>
          </p:nvSpPr>
          <p:spPr>
            <a:xfrm>
              <a:off x="3995387" y="1730079"/>
              <a:ext cx="94407" cy="488426"/>
            </a:xfrm>
            <a:prstGeom prst="rect">
              <a:avLst/>
            </a:prstGeom>
            <a:solidFill>
              <a:schemeClr val="bg2">
                <a:lumMod val="60000"/>
                <a:lumOff val="40000"/>
              </a:schemeClr>
            </a:solidFill>
            <a:ln w="3175">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endParaRPr lang="en-CA" sz="1200" dirty="0">
                <a:solidFill>
                  <a:schemeClr val="tx2"/>
                </a:solidFill>
                <a:latin typeface="Nokia Pure Text Light" panose="020B0403020202020204" pitchFamily="34" charset="0"/>
                <a:ea typeface="Nokia Pure Text Light" panose="020B0403020202020204" pitchFamily="34" charset="0"/>
              </a:endParaRPr>
            </a:p>
          </p:txBody>
        </p:sp>
      </p:grpSp>
    </p:spTree>
    <p:extLst>
      <p:ext uri="{BB962C8B-B14F-4D97-AF65-F5344CB8AC3E}">
        <p14:creationId xmlns:p14="http://schemas.microsoft.com/office/powerpoint/2010/main" val="4072284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84363A9-7538-9448-AA98-3256FB3D9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87" y="27206"/>
            <a:ext cx="9000167" cy="4664536"/>
          </a:xfrm>
          <a:prstGeom prst="rect">
            <a:avLst/>
          </a:prstGeom>
          <a:noFill/>
        </p:spPr>
      </p:pic>
      <p:sp>
        <p:nvSpPr>
          <p:cNvPr id="5" name="Rectangle 4">
            <a:extLst>
              <a:ext uri="{FF2B5EF4-FFF2-40B4-BE49-F238E27FC236}">
                <a16:creationId xmlns:a16="http://schemas.microsoft.com/office/drawing/2014/main" id="{77BE8B4A-0D9E-4ECA-8E69-C4EAC5FA53AE}"/>
              </a:ext>
            </a:extLst>
          </p:cNvPr>
          <p:cNvSpPr/>
          <p:nvPr/>
        </p:nvSpPr>
        <p:spPr>
          <a:xfrm>
            <a:off x="341739" y="4321628"/>
            <a:ext cx="8675915" cy="370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IN" sz="1200" dirty="0"/>
          </a:p>
        </p:txBody>
      </p:sp>
    </p:spTree>
    <p:extLst>
      <p:ext uri="{BB962C8B-B14F-4D97-AF65-F5344CB8AC3E}">
        <p14:creationId xmlns:p14="http://schemas.microsoft.com/office/powerpoint/2010/main" val="489613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BA1DAF6F-6395-6B42-B90D-7B0536FADA0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0"/>
            <a:ext cx="9143980" cy="4746171"/>
          </a:xfrm>
          <a:prstGeom prst="rect">
            <a:avLst/>
          </a:prstGeom>
          <a:noFill/>
        </p:spPr>
      </p:pic>
      <p:sp>
        <p:nvSpPr>
          <p:cNvPr id="5" name="Rectangle 4">
            <a:extLst>
              <a:ext uri="{FF2B5EF4-FFF2-40B4-BE49-F238E27FC236}">
                <a16:creationId xmlns:a16="http://schemas.microsoft.com/office/drawing/2014/main" id="{1C5AEB11-9F98-4609-B7DC-8727212BC803}"/>
              </a:ext>
            </a:extLst>
          </p:cNvPr>
          <p:cNvSpPr/>
          <p:nvPr/>
        </p:nvSpPr>
        <p:spPr>
          <a:xfrm>
            <a:off x="293914" y="4343400"/>
            <a:ext cx="8675915" cy="370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IN" sz="1200" dirty="0"/>
          </a:p>
        </p:txBody>
      </p:sp>
    </p:spTree>
    <p:extLst>
      <p:ext uri="{BB962C8B-B14F-4D97-AF65-F5344CB8AC3E}">
        <p14:creationId xmlns:p14="http://schemas.microsoft.com/office/powerpoint/2010/main" val="29747434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A5C287D8-61DD-994C-9528-BD65C10B1EA7}"/>
              </a:ext>
            </a:extLst>
          </p:cNvPr>
          <p:cNvPicPr>
            <a:picLocks noChangeAspect="1"/>
          </p:cNvPicPr>
          <p:nvPr/>
        </p:nvPicPr>
        <p:blipFill rotWithShape="1">
          <a:blip r:embed="rId2">
            <a:extLst>
              <a:ext uri="{28A0092B-C50C-407E-A947-70E740481C1C}">
                <a14:useLocalDpi xmlns:a14="http://schemas.microsoft.com/office/drawing/2010/main" val="0"/>
              </a:ext>
            </a:extLst>
          </a:blip>
          <a:srcRect r="1334" b="1"/>
          <a:stretch/>
        </p:blipFill>
        <p:spPr>
          <a:xfrm>
            <a:off x="20" y="10896"/>
            <a:ext cx="9143980" cy="4604647"/>
          </a:xfrm>
          <a:prstGeom prst="rect">
            <a:avLst/>
          </a:prstGeom>
          <a:noFill/>
        </p:spPr>
      </p:pic>
      <p:sp>
        <p:nvSpPr>
          <p:cNvPr id="5" name="Rectangle 4">
            <a:extLst>
              <a:ext uri="{FF2B5EF4-FFF2-40B4-BE49-F238E27FC236}">
                <a16:creationId xmlns:a16="http://schemas.microsoft.com/office/drawing/2014/main" id="{FBCD69D6-16E2-467C-BAC9-7F677CC613AB}"/>
              </a:ext>
            </a:extLst>
          </p:cNvPr>
          <p:cNvSpPr/>
          <p:nvPr/>
        </p:nvSpPr>
        <p:spPr>
          <a:xfrm>
            <a:off x="293914" y="4310742"/>
            <a:ext cx="8675915" cy="370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IN" sz="1200" dirty="0"/>
          </a:p>
        </p:txBody>
      </p:sp>
    </p:spTree>
    <p:extLst>
      <p:ext uri="{BB962C8B-B14F-4D97-AF65-F5344CB8AC3E}">
        <p14:creationId xmlns:p14="http://schemas.microsoft.com/office/powerpoint/2010/main" val="1277322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955E0988-1590-B14B-AD7E-766D9FF56BBF}"/>
              </a:ext>
            </a:extLst>
          </p:cNvPr>
          <p:cNvPicPr>
            <a:picLocks noChangeAspect="1"/>
          </p:cNvPicPr>
          <p:nvPr/>
        </p:nvPicPr>
        <p:blipFill rotWithShape="1">
          <a:blip r:embed="rId2">
            <a:extLst>
              <a:ext uri="{28A0092B-C50C-407E-A947-70E740481C1C}">
                <a14:useLocalDpi xmlns:a14="http://schemas.microsoft.com/office/drawing/2010/main" val="0"/>
              </a:ext>
            </a:extLst>
          </a:blip>
          <a:srcRect r="1" b="11032"/>
          <a:stretch/>
        </p:blipFill>
        <p:spPr>
          <a:xfrm>
            <a:off x="0" y="0"/>
            <a:ext cx="8291513" cy="4094162"/>
          </a:xfrm>
          <a:prstGeom prst="rect">
            <a:avLst/>
          </a:prstGeom>
          <a:noFill/>
        </p:spPr>
      </p:pic>
    </p:spTree>
    <p:extLst>
      <p:ext uri="{BB962C8B-B14F-4D97-AF65-F5344CB8AC3E}">
        <p14:creationId xmlns:p14="http://schemas.microsoft.com/office/powerpoint/2010/main" val="3329742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2649246C-49A2-AB4E-9871-CF3B556E5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827"/>
            <a:ext cx="9144000" cy="4623374"/>
          </a:xfrm>
          <a:prstGeom prst="rect">
            <a:avLst/>
          </a:prstGeom>
        </p:spPr>
      </p:pic>
      <p:sp>
        <p:nvSpPr>
          <p:cNvPr id="5" name="Rectangle 4">
            <a:extLst>
              <a:ext uri="{FF2B5EF4-FFF2-40B4-BE49-F238E27FC236}">
                <a16:creationId xmlns:a16="http://schemas.microsoft.com/office/drawing/2014/main" id="{45CF6CE9-68C7-4444-8166-48E6FE26BF7C}"/>
              </a:ext>
            </a:extLst>
          </p:cNvPr>
          <p:cNvSpPr/>
          <p:nvPr/>
        </p:nvSpPr>
        <p:spPr>
          <a:xfrm>
            <a:off x="341739" y="4321628"/>
            <a:ext cx="8675915" cy="370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IN" sz="1200" dirty="0"/>
          </a:p>
        </p:txBody>
      </p:sp>
    </p:spTree>
    <p:extLst>
      <p:ext uri="{BB962C8B-B14F-4D97-AF65-F5344CB8AC3E}">
        <p14:creationId xmlns:p14="http://schemas.microsoft.com/office/powerpoint/2010/main" val="2303057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2F3C710-490B-404D-A52F-BF1DF3CCA65F}"/>
              </a:ext>
            </a:extLst>
          </p:cNvPr>
          <p:cNvSpPr>
            <a:spLocks noGrp="1"/>
          </p:cNvSpPr>
          <p:nvPr>
            <p:ph type="body" sz="quarter" idx="10"/>
          </p:nvPr>
        </p:nvSpPr>
        <p:spPr/>
        <p:txBody>
          <a:bodyPr/>
          <a:lstStyle/>
          <a:p>
            <a:r>
              <a:rPr lang="en-US" dirty="0"/>
              <a:t>Element management system architecture</a:t>
            </a:r>
          </a:p>
        </p:txBody>
      </p:sp>
      <p:sp>
        <p:nvSpPr>
          <p:cNvPr id="12" name="Text Placeholder 11">
            <a:extLst>
              <a:ext uri="{FF2B5EF4-FFF2-40B4-BE49-F238E27FC236}">
                <a16:creationId xmlns:a16="http://schemas.microsoft.com/office/drawing/2014/main" id="{820C8FDE-2417-264E-ABC5-CA96BCF1A77C}"/>
              </a:ext>
            </a:extLst>
          </p:cNvPr>
          <p:cNvSpPr>
            <a:spLocks noGrp="1"/>
          </p:cNvSpPr>
          <p:nvPr>
            <p:ph type="body" sz="quarter" idx="11"/>
          </p:nvPr>
        </p:nvSpPr>
        <p:spPr/>
        <p:txBody>
          <a:bodyPr/>
          <a:lstStyle/>
          <a:p>
            <a:r>
              <a:rPr lang="en-US" dirty="0"/>
              <a:t>EMS Architecture</a:t>
            </a:r>
          </a:p>
          <a:p>
            <a:endParaRPr lang="en-US" dirty="0"/>
          </a:p>
        </p:txBody>
      </p:sp>
      <p:sp>
        <p:nvSpPr>
          <p:cNvPr id="13" name="Text Placeholder 12">
            <a:extLst>
              <a:ext uri="{FF2B5EF4-FFF2-40B4-BE49-F238E27FC236}">
                <a16:creationId xmlns:a16="http://schemas.microsoft.com/office/drawing/2014/main" id="{3DC19A97-3520-2044-9BA2-481DC393D101}"/>
              </a:ext>
            </a:extLst>
          </p:cNvPr>
          <p:cNvSpPr>
            <a:spLocks noGrp="1"/>
          </p:cNvSpPr>
          <p:nvPr>
            <p:ph type="body" sz="quarter" idx="12"/>
          </p:nvPr>
        </p:nvSpPr>
        <p:spPr>
          <a:xfrm>
            <a:off x="417600" y="1080000"/>
            <a:ext cx="4010400" cy="3427200"/>
          </a:xfrm>
        </p:spPr>
        <p:txBody>
          <a:bodyPr>
            <a:normAutofit fontScale="77500" lnSpcReduction="20000"/>
          </a:bodyPr>
          <a:lstStyle/>
          <a:p>
            <a:pPr>
              <a:lnSpc>
                <a:spcPct val="160000"/>
              </a:lnSpc>
            </a:pPr>
            <a:r>
              <a:rPr lang="en-US" dirty="0"/>
              <a:t>The element management system is the EMS server that provides FCAPS functionality. </a:t>
            </a:r>
          </a:p>
          <a:p>
            <a:pPr>
              <a:lnSpc>
                <a:spcPct val="160000"/>
              </a:lnSpc>
            </a:pPr>
            <a:r>
              <a:rPr lang="en-US" dirty="0"/>
              <a:t>The FCAPS is short for Fault, Configuration, Accounting, Performance, and Security. </a:t>
            </a:r>
          </a:p>
          <a:p>
            <a:pPr>
              <a:lnSpc>
                <a:spcPct val="160000"/>
              </a:lnSpc>
            </a:pPr>
            <a:r>
              <a:rPr lang="en-US" dirty="0"/>
              <a:t>Basic FCAPS functionality at element level is offered in EMS layer. </a:t>
            </a:r>
          </a:p>
          <a:p>
            <a:pPr>
              <a:lnSpc>
                <a:spcPct val="160000"/>
              </a:lnSpc>
            </a:pPr>
            <a:r>
              <a:rPr lang="en-US" dirty="0"/>
              <a:t>The FCAPS is also referred in conjunction with the NMS layer as an enhanced version of these functionalities come up in the NMS layer. </a:t>
            </a:r>
          </a:p>
          <a:p>
            <a:pPr>
              <a:lnSpc>
                <a:spcPct val="160000"/>
              </a:lnSpc>
            </a:pPr>
            <a:r>
              <a:rPr lang="en-US" dirty="0"/>
              <a:t>While EMS looks at fault data from a single element perspective, an NMS processes an aggregate of fault data from various NEs and performs operations using this data.</a:t>
            </a:r>
          </a:p>
        </p:txBody>
      </p:sp>
      <p:sp>
        <p:nvSpPr>
          <p:cNvPr id="14" name="Text Placeholder 13">
            <a:extLst>
              <a:ext uri="{FF2B5EF4-FFF2-40B4-BE49-F238E27FC236}">
                <a16:creationId xmlns:a16="http://schemas.microsoft.com/office/drawing/2014/main" id="{6DE8F026-3F66-2A4C-82DC-DAD651039752}"/>
              </a:ext>
            </a:extLst>
          </p:cNvPr>
          <p:cNvSpPr>
            <a:spLocks noGrp="1"/>
          </p:cNvSpPr>
          <p:nvPr>
            <p:ph type="body" sz="quarter" idx="13"/>
          </p:nvPr>
        </p:nvSpPr>
        <p:spPr/>
        <p:txBody>
          <a:bodyPr/>
          <a:lstStyle/>
          <a:p>
            <a:endParaRPr lang="en-US"/>
          </a:p>
        </p:txBody>
      </p:sp>
      <p:pic>
        <p:nvPicPr>
          <p:cNvPr id="11" name="Picture 10">
            <a:extLst>
              <a:ext uri="{FF2B5EF4-FFF2-40B4-BE49-F238E27FC236}">
                <a16:creationId xmlns:a16="http://schemas.microsoft.com/office/drawing/2014/main" id="{8460922D-9EE7-2149-933D-376C4665C894}"/>
              </a:ext>
            </a:extLst>
          </p:cNvPr>
          <p:cNvPicPr>
            <a:picLocks noChangeAspect="1"/>
          </p:cNvPicPr>
          <p:nvPr/>
        </p:nvPicPr>
        <p:blipFill>
          <a:blip r:embed="rId2"/>
          <a:stretch>
            <a:fillRect/>
          </a:stretch>
        </p:blipFill>
        <p:spPr>
          <a:xfrm>
            <a:off x="4482430" y="1021970"/>
            <a:ext cx="4315078" cy="3564000"/>
          </a:xfrm>
          <a:prstGeom prst="rect">
            <a:avLst/>
          </a:prstGeom>
          <a:ln>
            <a:solidFill>
              <a:schemeClr val="accent1"/>
            </a:solidFill>
          </a:ln>
        </p:spPr>
      </p:pic>
    </p:spTree>
    <p:extLst>
      <p:ext uri="{BB962C8B-B14F-4D97-AF65-F5344CB8AC3E}">
        <p14:creationId xmlns:p14="http://schemas.microsoft.com/office/powerpoint/2010/main" val="1325789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952CB424-C2F5-1849-8B9F-16C8D84784D6}"/>
              </a:ext>
            </a:extLst>
          </p:cNvPr>
          <p:cNvPicPr>
            <a:picLocks noChangeAspect="1"/>
          </p:cNvPicPr>
          <p:nvPr/>
        </p:nvPicPr>
        <p:blipFill rotWithShape="1">
          <a:blip r:embed="rId2">
            <a:extLst>
              <a:ext uri="{28A0092B-C50C-407E-A947-70E740481C1C}">
                <a14:useLocalDpi xmlns:a14="http://schemas.microsoft.com/office/drawing/2010/main" val="0"/>
              </a:ext>
            </a:extLst>
          </a:blip>
          <a:srcRect r="1334" b="1"/>
          <a:stretch/>
        </p:blipFill>
        <p:spPr>
          <a:xfrm>
            <a:off x="20" y="10"/>
            <a:ext cx="9143980" cy="4713504"/>
          </a:xfrm>
          <a:prstGeom prst="rect">
            <a:avLst/>
          </a:prstGeom>
          <a:noFill/>
        </p:spPr>
      </p:pic>
      <p:sp>
        <p:nvSpPr>
          <p:cNvPr id="5" name="Rectangle 4">
            <a:extLst>
              <a:ext uri="{FF2B5EF4-FFF2-40B4-BE49-F238E27FC236}">
                <a16:creationId xmlns:a16="http://schemas.microsoft.com/office/drawing/2014/main" id="{28A85268-2B42-4BE1-B7AB-166A0764E66D}"/>
              </a:ext>
            </a:extLst>
          </p:cNvPr>
          <p:cNvSpPr/>
          <p:nvPr/>
        </p:nvSpPr>
        <p:spPr>
          <a:xfrm>
            <a:off x="341739" y="4321628"/>
            <a:ext cx="8675915" cy="370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IN" sz="1200" dirty="0"/>
          </a:p>
        </p:txBody>
      </p:sp>
    </p:spTree>
    <p:extLst>
      <p:ext uri="{BB962C8B-B14F-4D97-AF65-F5344CB8AC3E}">
        <p14:creationId xmlns:p14="http://schemas.microsoft.com/office/powerpoint/2010/main" val="3667802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601B47E3-1B8A-114B-B4FB-66E6EF01F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10"/>
            <a:ext cx="9144000" cy="4609533"/>
          </a:xfrm>
          <a:prstGeom prst="rect">
            <a:avLst/>
          </a:prstGeom>
        </p:spPr>
      </p:pic>
      <p:sp>
        <p:nvSpPr>
          <p:cNvPr id="5" name="Rectangle 4">
            <a:extLst>
              <a:ext uri="{FF2B5EF4-FFF2-40B4-BE49-F238E27FC236}">
                <a16:creationId xmlns:a16="http://schemas.microsoft.com/office/drawing/2014/main" id="{25D86EFE-E0AD-4B14-B3C8-EA56CF05D24E}"/>
              </a:ext>
            </a:extLst>
          </p:cNvPr>
          <p:cNvSpPr/>
          <p:nvPr/>
        </p:nvSpPr>
        <p:spPr>
          <a:xfrm>
            <a:off x="341739" y="4321628"/>
            <a:ext cx="8675915" cy="370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IN" sz="1200" dirty="0"/>
          </a:p>
        </p:txBody>
      </p:sp>
    </p:spTree>
    <p:extLst>
      <p:ext uri="{BB962C8B-B14F-4D97-AF65-F5344CB8AC3E}">
        <p14:creationId xmlns:p14="http://schemas.microsoft.com/office/powerpoint/2010/main" val="26335152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7D0F4D1-F94E-461B-86F9-3EA5D6945576}"/>
              </a:ext>
            </a:extLst>
          </p:cNvPr>
          <p:cNvSpPr>
            <a:spLocks noGrp="1"/>
          </p:cNvSpPr>
          <p:nvPr>
            <p:ph type="body" sz="quarter" idx="10"/>
          </p:nvPr>
        </p:nvSpPr>
        <p:spPr/>
        <p:txBody>
          <a:bodyPr/>
          <a:lstStyle/>
          <a:p>
            <a:r>
              <a:rPr lang="en-US" dirty="0"/>
              <a:t>Solution overview</a:t>
            </a:r>
          </a:p>
        </p:txBody>
      </p:sp>
      <p:sp>
        <p:nvSpPr>
          <p:cNvPr id="7" name="Text Placeholder 6">
            <a:extLst>
              <a:ext uri="{FF2B5EF4-FFF2-40B4-BE49-F238E27FC236}">
                <a16:creationId xmlns:a16="http://schemas.microsoft.com/office/drawing/2014/main" id="{EDD44E75-9EF2-4918-AE97-369691253BEB}"/>
              </a:ext>
            </a:extLst>
          </p:cNvPr>
          <p:cNvSpPr>
            <a:spLocks noGrp="1"/>
          </p:cNvSpPr>
          <p:nvPr>
            <p:ph type="body" sz="quarter" idx="11"/>
          </p:nvPr>
        </p:nvSpPr>
        <p:spPr/>
        <p:txBody>
          <a:bodyPr/>
          <a:lstStyle/>
          <a:p>
            <a:r>
              <a:rPr lang="en-US" dirty="0"/>
              <a:t>Network Service Director (NSD)</a:t>
            </a:r>
            <a:endParaRPr lang="en-US" b="1" i="1" dirty="0"/>
          </a:p>
        </p:txBody>
      </p:sp>
      <p:sp>
        <p:nvSpPr>
          <p:cNvPr id="12" name="TextBox 11">
            <a:extLst>
              <a:ext uri="{FF2B5EF4-FFF2-40B4-BE49-F238E27FC236}">
                <a16:creationId xmlns:a16="http://schemas.microsoft.com/office/drawing/2014/main" id="{F2D3B805-F5C1-4C90-8483-2147BD979518}"/>
              </a:ext>
            </a:extLst>
          </p:cNvPr>
          <p:cNvSpPr txBox="1"/>
          <p:nvPr/>
        </p:nvSpPr>
        <p:spPr>
          <a:xfrm>
            <a:off x="391020" y="1010914"/>
            <a:ext cx="8320361" cy="3507865"/>
          </a:xfrm>
          <a:prstGeom prst="rect">
            <a:avLst/>
          </a:prstGeom>
          <a:noFill/>
        </p:spPr>
        <p:txBody>
          <a:bodyPr wrap="square" lIns="72000" tIns="72000" rIns="72000" bIns="72000" rtlCol="0">
            <a:spAutoFit/>
          </a:bodyPr>
          <a:lstStyle>
            <a:defPPr>
              <a:defRPr lang="en-US"/>
            </a:defPPr>
            <a:lvl1pPr>
              <a:spcAft>
                <a:spcPts val="300"/>
              </a:spcAft>
              <a:buSzPct val="100000"/>
              <a:defRPr sz="1100">
                <a:solidFill>
                  <a:schemeClr val="tx2"/>
                </a:solidFill>
              </a:defRPr>
            </a:lvl1pPr>
          </a:lstStyle>
          <a:p>
            <a:pPr defTabSz="457200"/>
            <a:r>
              <a:rPr lang="en-US" sz="1200" dirty="0">
                <a:solidFill>
                  <a:srgbClr val="001135"/>
                </a:solidFill>
                <a:latin typeface="Nokia Pure Text Light"/>
              </a:rPr>
              <a:t>Simplified service operations </a:t>
            </a:r>
          </a:p>
          <a:p>
            <a:pPr marL="457200" lvl="2" defTabSz="457200">
              <a:spcAft>
                <a:spcPts val="300"/>
              </a:spcAft>
              <a:buSzPct val="100000"/>
            </a:pPr>
            <a:r>
              <a:rPr lang="en-US" sz="1100" dirty="0">
                <a:solidFill>
                  <a:srgbClr val="001135"/>
                </a:solidFill>
                <a:latin typeface="Nokia Pure Text Light"/>
              </a:rPr>
              <a:t>Single-step service provisioning via GUI or REST NBI speeds up fulfillment process and allows scalable &amp; secure operations</a:t>
            </a:r>
          </a:p>
          <a:p>
            <a:pPr marL="457200" lvl="2" defTabSz="457200">
              <a:spcAft>
                <a:spcPts val="300"/>
              </a:spcAft>
              <a:buSzPct val="100000"/>
            </a:pPr>
            <a:r>
              <a:rPr lang="en-US" sz="1100" dirty="0">
                <a:solidFill>
                  <a:srgbClr val="001135"/>
                </a:solidFill>
                <a:latin typeface="Nokia Pure Text Light"/>
              </a:rPr>
              <a:t>Template-driven approach to apply &amp; manage standard network/service configurations in the network</a:t>
            </a:r>
          </a:p>
          <a:p>
            <a:pPr marL="457200" lvl="2" defTabSz="457200">
              <a:spcAft>
                <a:spcPts val="300"/>
              </a:spcAft>
              <a:buSzPct val="100000"/>
            </a:pPr>
            <a:r>
              <a:rPr lang="en-US" sz="1100" dirty="0">
                <a:solidFill>
                  <a:srgbClr val="001135"/>
                </a:solidFill>
                <a:latin typeface="Nokia Pure Text Light"/>
              </a:rPr>
              <a:t>REST NBI can integrate with other NSP modules (i.e. WFM) or 3rd party OSS applications</a:t>
            </a:r>
          </a:p>
          <a:p>
            <a:pPr marL="457200" lvl="2" defTabSz="457200">
              <a:spcAft>
                <a:spcPts val="300"/>
              </a:spcAft>
              <a:buSzPct val="100000"/>
            </a:pPr>
            <a:r>
              <a:rPr lang="en-US" sz="1100" dirty="0">
                <a:solidFill>
                  <a:srgbClr val="001135"/>
                </a:solidFill>
                <a:latin typeface="Nokia Pure Text Light"/>
              </a:rPr>
              <a:t>Internal, vendor-agnostic L2 and L3 service data models (ELINE, CLINE, ELAN, L3VPN, IES); model augmentation support</a:t>
            </a:r>
          </a:p>
          <a:p>
            <a:pPr marL="457200" lvl="2" defTabSz="457200">
              <a:spcAft>
                <a:spcPts val="300"/>
              </a:spcAft>
              <a:buSzPct val="100000"/>
            </a:pPr>
            <a:r>
              <a:rPr lang="en-US" sz="1100" dirty="0">
                <a:solidFill>
                  <a:srgbClr val="001135"/>
                </a:solidFill>
                <a:latin typeface="Nokia Pure Text Light"/>
              </a:rPr>
              <a:t>New Workflow Manager application enables service lifecycle automation</a:t>
            </a:r>
          </a:p>
          <a:p>
            <a:pPr marL="457200" lvl="2" defTabSz="457200">
              <a:spcAft>
                <a:spcPts val="300"/>
              </a:spcAft>
              <a:buSzPct val="100000"/>
            </a:pPr>
            <a:endParaRPr lang="en-US" sz="1200" dirty="0">
              <a:solidFill>
                <a:srgbClr val="124191"/>
              </a:solidFill>
              <a:latin typeface="Nokia Pure Text Light"/>
            </a:endParaRPr>
          </a:p>
          <a:p>
            <a:pPr defTabSz="457200">
              <a:tabLst>
                <a:tab pos="1527175" algn="l"/>
              </a:tabLst>
            </a:pPr>
            <a:r>
              <a:rPr lang="en-US" sz="1200" dirty="0">
                <a:solidFill>
                  <a:srgbClr val="001135"/>
                </a:solidFill>
                <a:latin typeface="Nokia Pure Text Light"/>
              </a:rPr>
              <a:t>Automated resource control and network configuration</a:t>
            </a:r>
          </a:p>
          <a:p>
            <a:pPr marL="457200" lvl="2" defTabSz="457200">
              <a:spcAft>
                <a:spcPts val="300"/>
              </a:spcAft>
              <a:buSzPct val="100000"/>
            </a:pPr>
            <a:r>
              <a:rPr lang="en-US" sz="1100" dirty="0">
                <a:solidFill>
                  <a:srgbClr val="001135"/>
                </a:solidFill>
                <a:latin typeface="Nokia Pure Text Light"/>
              </a:rPr>
              <a:t>Real-time network and resource awareness</a:t>
            </a:r>
          </a:p>
          <a:p>
            <a:pPr marL="457200" lvl="2" defTabSz="457200">
              <a:spcAft>
                <a:spcPts val="300"/>
              </a:spcAft>
              <a:buSzPct val="100000"/>
            </a:pPr>
            <a:r>
              <a:rPr lang="en-US" sz="1100" dirty="0">
                <a:solidFill>
                  <a:srgbClr val="001135"/>
                </a:solidFill>
                <a:latin typeface="Nokia Pure Text Light"/>
              </a:rPr>
              <a:t>Automated tunnel selection/deployment across mixed/new transport technologies</a:t>
            </a:r>
          </a:p>
          <a:p>
            <a:pPr marL="457200" lvl="2" defTabSz="457200">
              <a:spcAft>
                <a:spcPts val="300"/>
              </a:spcAft>
              <a:buSzPct val="100000"/>
            </a:pPr>
            <a:r>
              <a:rPr lang="en-US" sz="1100" dirty="0">
                <a:solidFill>
                  <a:srgbClr val="001135"/>
                </a:solidFill>
                <a:latin typeface="Nokia Pure Text Light"/>
              </a:rPr>
              <a:t>Policy-based path steering to ensure service optimization/SLA criteria is maintained</a:t>
            </a:r>
            <a:endParaRPr lang="en-US" dirty="0">
              <a:solidFill>
                <a:srgbClr val="001135"/>
              </a:solidFill>
              <a:latin typeface="Nokia Pure Text Light"/>
            </a:endParaRPr>
          </a:p>
          <a:p>
            <a:pPr defTabSz="457200"/>
            <a:endParaRPr lang="en-US" sz="1200" dirty="0">
              <a:solidFill>
                <a:srgbClr val="001135"/>
              </a:solidFill>
              <a:latin typeface="Nokia Pure Text Light"/>
            </a:endParaRPr>
          </a:p>
          <a:p>
            <a:pPr defTabSz="457200"/>
            <a:r>
              <a:rPr lang="en-US" sz="1200" dirty="0">
                <a:solidFill>
                  <a:srgbClr val="001135"/>
                </a:solidFill>
                <a:latin typeface="Nokia Pure Text Light"/>
              </a:rPr>
              <a:t>Integrated assurance</a:t>
            </a:r>
          </a:p>
          <a:p>
            <a:pPr marL="457200" lvl="2" defTabSz="457200">
              <a:spcAft>
                <a:spcPts val="300"/>
              </a:spcAft>
              <a:buSzPct val="100000"/>
            </a:pPr>
            <a:r>
              <a:rPr lang="en-US" sz="1100" dirty="0">
                <a:solidFill>
                  <a:srgbClr val="001135"/>
                </a:solidFill>
                <a:latin typeface="Nokia Pure Text Light"/>
              </a:rPr>
              <a:t>Multi-layer validations during service provisioning to ensure error-free service instantiation</a:t>
            </a:r>
          </a:p>
          <a:p>
            <a:pPr marL="457200" lvl="2" defTabSz="457200">
              <a:spcAft>
                <a:spcPts val="300"/>
              </a:spcAft>
              <a:buSzPct val="100000"/>
            </a:pPr>
            <a:r>
              <a:rPr lang="en-US" sz="1100" dirty="0">
                <a:solidFill>
                  <a:srgbClr val="001135"/>
                </a:solidFill>
                <a:latin typeface="Nokia Pure Text Light"/>
              </a:rPr>
              <a:t>	</a:t>
            </a:r>
            <a:r>
              <a:rPr lang="en-US" sz="1050" dirty="0">
                <a:solidFill>
                  <a:srgbClr val="001135"/>
                </a:solidFill>
                <a:latin typeface="Nokia Pure Text Light"/>
              </a:rPr>
              <a:t>Verify resource availability, path steering/routing, network configurations, and service connectivity</a:t>
            </a:r>
            <a:endParaRPr lang="en-US" sz="1100" dirty="0">
              <a:solidFill>
                <a:srgbClr val="001135"/>
              </a:solidFill>
              <a:latin typeface="Nokia Pure Text Light"/>
            </a:endParaRPr>
          </a:p>
          <a:p>
            <a:pPr marL="457200" lvl="2" defTabSz="457200">
              <a:spcAft>
                <a:spcPts val="300"/>
              </a:spcAft>
              <a:buSzPct val="100000"/>
            </a:pPr>
            <a:r>
              <a:rPr lang="en-US" sz="1100" dirty="0">
                <a:solidFill>
                  <a:srgbClr val="001135"/>
                </a:solidFill>
                <a:latin typeface="Nokia Pure Text Light"/>
              </a:rPr>
              <a:t>Rich correlation and visualization tools to quickly detect and troubleshoot faults and significantly reduce service downtime</a:t>
            </a:r>
          </a:p>
        </p:txBody>
      </p:sp>
    </p:spTree>
    <p:extLst>
      <p:ext uri="{BB962C8B-B14F-4D97-AF65-F5344CB8AC3E}">
        <p14:creationId xmlns:p14="http://schemas.microsoft.com/office/powerpoint/2010/main" val="2392758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7D0F4D1-F94E-461B-86F9-3EA5D6945576}"/>
              </a:ext>
            </a:extLst>
          </p:cNvPr>
          <p:cNvSpPr>
            <a:spLocks noGrp="1"/>
          </p:cNvSpPr>
          <p:nvPr>
            <p:ph type="body" sz="quarter" idx="10"/>
          </p:nvPr>
        </p:nvSpPr>
        <p:spPr/>
        <p:txBody>
          <a:bodyPr/>
          <a:lstStyle/>
          <a:p>
            <a:r>
              <a:rPr lang="en-US" dirty="0"/>
              <a:t>Target features and use cases</a:t>
            </a:r>
          </a:p>
        </p:txBody>
      </p:sp>
      <p:sp>
        <p:nvSpPr>
          <p:cNvPr id="7" name="Text Placeholder 6">
            <a:extLst>
              <a:ext uri="{FF2B5EF4-FFF2-40B4-BE49-F238E27FC236}">
                <a16:creationId xmlns:a16="http://schemas.microsoft.com/office/drawing/2014/main" id="{EDD44E75-9EF2-4918-AE97-369691253BEB}"/>
              </a:ext>
            </a:extLst>
          </p:cNvPr>
          <p:cNvSpPr>
            <a:spLocks noGrp="1"/>
          </p:cNvSpPr>
          <p:nvPr>
            <p:ph type="body" sz="quarter" idx="11"/>
          </p:nvPr>
        </p:nvSpPr>
        <p:spPr/>
        <p:txBody>
          <a:bodyPr/>
          <a:lstStyle/>
          <a:p>
            <a:r>
              <a:rPr lang="en-US"/>
              <a:t>Service Fulfillment (SF) application</a:t>
            </a:r>
            <a:endParaRPr lang="en-US" dirty="0"/>
          </a:p>
        </p:txBody>
      </p:sp>
      <p:graphicFrame>
        <p:nvGraphicFramePr>
          <p:cNvPr id="10" name="Content Placeholder 4">
            <a:extLst>
              <a:ext uri="{FF2B5EF4-FFF2-40B4-BE49-F238E27FC236}">
                <a16:creationId xmlns:a16="http://schemas.microsoft.com/office/drawing/2014/main" id="{9E5B250C-161F-4A87-A84E-A5330AD04414}"/>
              </a:ext>
            </a:extLst>
          </p:cNvPr>
          <p:cNvGraphicFramePr>
            <a:graphicFrameLocks/>
          </p:cNvGraphicFramePr>
          <p:nvPr>
            <p:extLst>
              <p:ext uri="{D42A27DB-BD31-4B8C-83A1-F6EECF244321}">
                <p14:modId xmlns:p14="http://schemas.microsoft.com/office/powerpoint/2010/main" val="363963962"/>
              </p:ext>
            </p:extLst>
          </p:nvPr>
        </p:nvGraphicFramePr>
        <p:xfrm>
          <a:off x="417600" y="837086"/>
          <a:ext cx="8308800" cy="3716013"/>
        </p:xfrm>
        <a:graphic>
          <a:graphicData uri="http://schemas.openxmlformats.org/drawingml/2006/table">
            <a:tbl>
              <a:tblPr firstRow="1" bandRow="1"/>
              <a:tblGrid>
                <a:gridCol w="2305800">
                  <a:extLst>
                    <a:ext uri="{9D8B030D-6E8A-4147-A177-3AD203B41FA5}">
                      <a16:colId xmlns:a16="http://schemas.microsoft.com/office/drawing/2014/main" val="777078850"/>
                    </a:ext>
                  </a:extLst>
                </a:gridCol>
                <a:gridCol w="2305800">
                  <a:extLst>
                    <a:ext uri="{9D8B030D-6E8A-4147-A177-3AD203B41FA5}">
                      <a16:colId xmlns:a16="http://schemas.microsoft.com/office/drawing/2014/main" val="3008486394"/>
                    </a:ext>
                  </a:extLst>
                </a:gridCol>
                <a:gridCol w="3697200">
                  <a:extLst>
                    <a:ext uri="{9D8B030D-6E8A-4147-A177-3AD203B41FA5}">
                      <a16:colId xmlns:a16="http://schemas.microsoft.com/office/drawing/2014/main" val="1862907424"/>
                    </a:ext>
                  </a:extLst>
                </a:gridCol>
              </a:tblGrid>
              <a:tr h="419845">
                <a:tc>
                  <a:txBody>
                    <a:bodyPr/>
                    <a:lstStyle/>
                    <a:p>
                      <a:pPr marL="0" algn="l" defTabSz="914400" rtl="0" eaLnBrk="1" latinLnBrk="0" hangingPunct="1"/>
                      <a:r>
                        <a:rPr lang="en-US" sz="1050" b="1" kern="1200" dirty="0">
                          <a:solidFill>
                            <a:schemeClr val="bg1"/>
                          </a:solidFill>
                          <a:latin typeface="Nokia Pure Text Light"/>
                          <a:ea typeface="+mn-ea"/>
                          <a:cs typeface="+mn-cs"/>
                        </a:rPr>
                        <a:t>Application features </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kern="1200" dirty="0">
                          <a:solidFill>
                            <a:schemeClr val="bg1"/>
                          </a:solidFill>
                          <a:latin typeface="Nokia Pure Text Light"/>
                          <a:ea typeface="+mn-ea"/>
                          <a:cs typeface="+mn-cs"/>
                        </a:rPr>
                        <a:t>Use case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kern="1200" noProof="0" dirty="0">
                          <a:solidFill>
                            <a:schemeClr val="bg1"/>
                          </a:solidFill>
                          <a:latin typeface="Nokia Pure Text Light"/>
                          <a:ea typeface="+mn-ea"/>
                          <a:cs typeface="+mn-cs"/>
                        </a:rPr>
                        <a:t>Value add</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miter lim="800000"/>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extLst>
                  <a:ext uri="{0D108BD9-81ED-4DB2-BD59-A6C34878D82A}">
                    <a16:rowId xmlns:a16="http://schemas.microsoft.com/office/drawing/2014/main" val="3515669335"/>
                  </a:ext>
                </a:extLst>
              </a:tr>
              <a:tr h="594796">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marL="0" algn="l" defTabSz="914400" rtl="0" eaLnBrk="1" latinLnBrk="0" hangingPunct="1"/>
                      <a:r>
                        <a:rPr lang="en-US" sz="1000" kern="1200" dirty="0">
                          <a:solidFill>
                            <a:schemeClr val="bg1"/>
                          </a:solidFill>
                          <a:latin typeface="Nokia Pure Text Light"/>
                          <a:ea typeface="+mn-ea"/>
                          <a:cs typeface="+mn-cs"/>
                        </a:rPr>
                        <a:t>Simplified, abstract resource and service configuration</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Nokia Pure Text Light"/>
                          <a:ea typeface="+mn-ea"/>
                          <a:cs typeface="+mn-cs"/>
                        </a:rPr>
                        <a:t>Create service connectivity across multi-vendor networks, devices, and endpoints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Nokia Pure Text Light"/>
                          <a:ea typeface="+mn-ea"/>
                          <a:cs typeface="+mn-cs"/>
                        </a:rPr>
                        <a:t>Hide network-level complexities during service provisioning; enables f</a:t>
                      </a:r>
                      <a:r>
                        <a:rPr lang="en-US" sz="1000" kern="1200" noProof="0" dirty="0">
                          <a:solidFill>
                            <a:schemeClr val="tx1"/>
                          </a:solidFill>
                          <a:latin typeface="Nokia Pure Text Light"/>
                          <a:ea typeface="+mn-ea"/>
                          <a:cs typeface="+mn-cs"/>
                        </a:rPr>
                        <a:t>aster time-to-market and service initiation</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miter lim="800000"/>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09702345"/>
                  </a:ext>
                </a:extLst>
              </a:tr>
              <a:tr h="429575">
                <a:tc rowSpan="3">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noProof="0" dirty="0">
                          <a:solidFill>
                            <a:schemeClr val="bg1"/>
                          </a:solidFill>
                          <a:latin typeface="Nokia Pure Text Light"/>
                          <a:ea typeface="+mn-ea"/>
                          <a:cs typeface="+mn-cs"/>
                        </a:rPr>
                        <a:t>Edit/modify service parameters on-demand</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Nokia Pure Text Light"/>
                          <a:ea typeface="+mn-ea"/>
                          <a:cs typeface="+mn-cs"/>
                        </a:rPr>
                        <a:t>Port/LAG/Card/NE migrations</a:t>
                      </a:r>
                      <a:endParaRPr lang="en-CA" sz="1000" kern="1200" dirty="0">
                        <a:solidFill>
                          <a:schemeClr val="tx1"/>
                        </a:solidFill>
                        <a:latin typeface="Nokia Pure Text Ligh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Nokia Pure Text Light"/>
                          <a:ea typeface="+mn-ea"/>
                          <a:cs typeface="+mn-cs"/>
                        </a:rPr>
                        <a:t>Update service configuration with minimal impact and downtime</a:t>
                      </a:r>
                      <a:endParaRPr lang="en-CA" sz="1000" kern="1200" dirty="0">
                        <a:solidFill>
                          <a:schemeClr val="tx1"/>
                        </a:solidFill>
                        <a:latin typeface="Nokia Pure Text Ligh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miter lim="800000"/>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80770463"/>
                  </a:ext>
                </a:extLst>
              </a:tr>
              <a:tr h="468694">
                <a:tc vMerge="1">
                  <a:txBody>
                    <a:bodyPr/>
                    <a:lstStyle/>
                    <a:p>
                      <a:endParaRPr lang="en-CA"/>
                    </a:p>
                  </a:txBody>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Nokia Pure Text Light"/>
                          <a:ea typeface="+mn-ea"/>
                          <a:cs typeface="+mn-cs"/>
                        </a:rPr>
                        <a:t>Tunnel migration: LDP &gt; Segment Routing</a:t>
                      </a:r>
                      <a:endParaRPr lang="en-CA" sz="1000" kern="1200" dirty="0">
                        <a:solidFill>
                          <a:schemeClr val="tx1"/>
                        </a:solidFill>
                        <a:latin typeface="Nokia Pure Text Ligh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kern="1200" dirty="0">
                          <a:solidFill>
                            <a:schemeClr val="tx1"/>
                          </a:solidFill>
                          <a:latin typeface="Nokia Pure Text Light"/>
                          <a:ea typeface="+mn-ea"/>
                          <a:cs typeface="+mn-cs"/>
                        </a:rPr>
                        <a:t>Adopt new transport technologies in a controlled way, without impacting MOPS</a:t>
                      </a:r>
                      <a:endParaRPr lang="en-CA" sz="1000" kern="1200" dirty="0">
                        <a:solidFill>
                          <a:schemeClr val="tx1"/>
                        </a:solidFill>
                        <a:latin typeface="Nokia Pure Text Ligh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miter lim="800000"/>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75828"/>
                  </a:ext>
                </a:extLst>
              </a:tr>
              <a:tr h="468694">
                <a:tc vMerge="1">
                  <a:txBody>
                    <a:bodyPr/>
                    <a:lstStyle/>
                    <a:p>
                      <a:endParaRPr lang="en-CA"/>
                    </a:p>
                  </a:txBody>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Nokia Pure Text Light"/>
                          <a:ea typeface="+mn-ea"/>
                          <a:cs typeface="+mn-cs"/>
                        </a:rPr>
                        <a:t>Manage QoS profiles</a:t>
                      </a:r>
                      <a:endParaRPr lang="en-CA" sz="1000" kern="1200" dirty="0">
                        <a:solidFill>
                          <a:schemeClr val="tx1"/>
                        </a:solidFill>
                        <a:latin typeface="Nokia Pure Text Ligh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Nokia Pure Text Light"/>
                          <a:ea typeface="+mn-ea"/>
                          <a:cs typeface="+mn-cs"/>
                        </a:rPr>
                        <a:t>Increase/decrease service BW on-demand, or update path steering parameters</a:t>
                      </a:r>
                      <a:endParaRPr lang="en-CA" sz="1000" kern="1200" dirty="0">
                        <a:solidFill>
                          <a:schemeClr val="tx1"/>
                        </a:solidFill>
                        <a:latin typeface="Nokia Pure Text Ligh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miter lim="800000"/>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25105755"/>
                  </a:ext>
                </a:extLst>
              </a:tr>
              <a:tr h="288427">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bg1"/>
                          </a:solidFill>
                          <a:latin typeface="Nokia Pure Text Light"/>
                          <a:ea typeface="+mn-ea"/>
                          <a:cs typeface="+mn-cs"/>
                        </a:rPr>
                        <a:t>Automated tunnel &amp; resource control</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Nokia Pure Text Light"/>
                          <a:ea typeface="+mn-ea"/>
                          <a:cs typeface="+mn-cs"/>
                        </a:rPr>
                        <a:t>Ensure service SLAs are maintained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Nokia Pure Text Light"/>
                          <a:ea typeface="+mn-ea"/>
                          <a:cs typeface="+mn-cs"/>
                        </a:rPr>
                        <a:t>Offer enhanced, latency-based services</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miter lim="800000"/>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8613010"/>
                  </a:ext>
                </a:extLst>
              </a:tr>
              <a:tr h="468694">
                <a:tc rowSpan="2">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bg1"/>
                          </a:solidFill>
                          <a:latin typeface="Nokia Pure Text Light"/>
                          <a:ea typeface="+mn-ea"/>
                          <a:cs typeface="+mn-cs"/>
                        </a:rPr>
                        <a:t>Save service configuration as ‘Draft’, without deploying to network</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Nokia Pure Text Light"/>
                          <a:ea typeface="+mn-ea"/>
                          <a:cs typeface="+mn-cs"/>
                        </a:rPr>
                        <a:t>Service lifecycle management / planning</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Nokia Pure Text Light"/>
                          <a:ea typeface="+mn-ea"/>
                          <a:cs typeface="+mn-cs"/>
                        </a:rPr>
                        <a:t>Save service configuration as DRAFT until intended/scheduled deployment</a:t>
                      </a:r>
                      <a:endParaRPr lang="en-CA" sz="1000" kern="1200" dirty="0">
                        <a:solidFill>
                          <a:schemeClr val="tx1"/>
                        </a:solidFill>
                        <a:latin typeface="Nokia Pure Text Ligh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miter lim="800000"/>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11465187"/>
                  </a:ext>
                </a:extLst>
              </a:tr>
              <a:tr h="577288">
                <a:tc vMerge="1">
                  <a:txBody>
                    <a:bodyPr/>
                    <a:lstStyle/>
                    <a:p>
                      <a:endParaRPr lang="en-CA"/>
                    </a:p>
                  </a:txBody>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Nokia Pure Text Light"/>
                          <a:ea typeface="+mn-ea"/>
                          <a:cs typeface="+mn-cs"/>
                        </a:rPr>
                        <a:t>Pre-deployment verifications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Nokia Pure Text Light"/>
                        </a:defRPr>
                      </a:lvl1pPr>
                      <a:lvl2pPr marL="457200" algn="l" defTabSz="914400" rtl="0" eaLnBrk="1" latinLnBrk="0" hangingPunct="1">
                        <a:defRPr sz="1800" kern="1200">
                          <a:solidFill>
                            <a:schemeClr val="tx1"/>
                          </a:solidFill>
                          <a:latin typeface="Nokia Pure Text Light"/>
                        </a:defRPr>
                      </a:lvl2pPr>
                      <a:lvl3pPr marL="914400" algn="l" defTabSz="914400" rtl="0" eaLnBrk="1" latinLnBrk="0" hangingPunct="1">
                        <a:defRPr sz="1800" kern="1200">
                          <a:solidFill>
                            <a:schemeClr val="tx1"/>
                          </a:solidFill>
                          <a:latin typeface="Nokia Pure Text Light"/>
                        </a:defRPr>
                      </a:lvl3pPr>
                      <a:lvl4pPr marL="1371600" algn="l" defTabSz="914400" rtl="0" eaLnBrk="1" latinLnBrk="0" hangingPunct="1">
                        <a:defRPr sz="1800" kern="1200">
                          <a:solidFill>
                            <a:schemeClr val="tx1"/>
                          </a:solidFill>
                          <a:latin typeface="Nokia Pure Text Light"/>
                        </a:defRPr>
                      </a:lvl4pPr>
                      <a:lvl5pPr marL="1828800" algn="l" defTabSz="914400" rtl="0" eaLnBrk="1" latinLnBrk="0" hangingPunct="1">
                        <a:defRPr sz="1800" kern="1200">
                          <a:solidFill>
                            <a:schemeClr val="tx1"/>
                          </a:solidFill>
                          <a:latin typeface="Nokia Pure Text Light"/>
                        </a:defRPr>
                      </a:lvl5pPr>
                      <a:lvl6pPr marL="2286000" algn="l" defTabSz="914400" rtl="0" eaLnBrk="1" latinLnBrk="0" hangingPunct="1">
                        <a:defRPr sz="1800" kern="1200">
                          <a:solidFill>
                            <a:schemeClr val="tx1"/>
                          </a:solidFill>
                          <a:latin typeface="Nokia Pure Text Light"/>
                        </a:defRPr>
                      </a:lvl6pPr>
                      <a:lvl7pPr marL="2743200" algn="l" defTabSz="914400" rtl="0" eaLnBrk="1" latinLnBrk="0" hangingPunct="1">
                        <a:defRPr sz="1800" kern="1200">
                          <a:solidFill>
                            <a:schemeClr val="tx1"/>
                          </a:solidFill>
                          <a:latin typeface="Nokia Pure Text Light"/>
                        </a:defRPr>
                      </a:lvl7pPr>
                      <a:lvl8pPr marL="3200400" algn="l" defTabSz="914400" rtl="0" eaLnBrk="1" latinLnBrk="0" hangingPunct="1">
                        <a:defRPr sz="1800" kern="1200">
                          <a:solidFill>
                            <a:schemeClr val="tx1"/>
                          </a:solidFill>
                          <a:latin typeface="Nokia Pure Text Light"/>
                        </a:defRPr>
                      </a:lvl8pPr>
                      <a:lvl9pPr marL="3657600" algn="l" defTabSz="914400" rtl="0" eaLnBrk="1" latinLnBrk="0" hangingPunct="1">
                        <a:defRPr sz="1800" kern="1200">
                          <a:solidFill>
                            <a:schemeClr val="tx1"/>
                          </a:solidFill>
                          <a:latin typeface="Nokia Pure Text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Nokia Pure Text Light"/>
                          <a:ea typeface="+mn-ea"/>
                          <a:cs typeface="+mn-cs"/>
                        </a:rPr>
                        <a:t>Ensure tunnel BW and desired path availability prior to service deployment [Planned in NSP 19]</a:t>
                      </a:r>
                      <a:endParaRPr lang="en-CA" sz="1000" kern="1200" dirty="0">
                        <a:solidFill>
                          <a:schemeClr val="tx1"/>
                        </a:solidFill>
                        <a:latin typeface="Nokia Pure Text Ligh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miter lim="800000"/>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2333911"/>
                  </a:ext>
                </a:extLst>
              </a:tr>
            </a:tbl>
          </a:graphicData>
        </a:graphic>
      </p:graphicFrame>
    </p:spTree>
    <p:extLst>
      <p:ext uri="{BB962C8B-B14F-4D97-AF65-F5344CB8AC3E}">
        <p14:creationId xmlns:p14="http://schemas.microsoft.com/office/powerpoint/2010/main" val="782304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C71CC0-FB16-4952-8701-8D9AFB943CFC}"/>
              </a:ext>
            </a:extLst>
          </p:cNvPr>
          <p:cNvSpPr>
            <a:spLocks noGrp="1"/>
          </p:cNvSpPr>
          <p:nvPr>
            <p:ph type="body" sz="quarter" idx="10"/>
          </p:nvPr>
        </p:nvSpPr>
        <p:spPr/>
        <p:txBody>
          <a:bodyPr/>
          <a:lstStyle/>
          <a:p>
            <a:r>
              <a:rPr lang="en-US" dirty="0"/>
              <a:t>MDM solution overview</a:t>
            </a:r>
          </a:p>
          <a:p>
            <a:endParaRPr lang="en-CA" dirty="0"/>
          </a:p>
        </p:txBody>
      </p:sp>
      <p:sp>
        <p:nvSpPr>
          <p:cNvPr id="3" name="Text Placeholder 2">
            <a:extLst>
              <a:ext uri="{FF2B5EF4-FFF2-40B4-BE49-F238E27FC236}">
                <a16:creationId xmlns:a16="http://schemas.microsoft.com/office/drawing/2014/main" id="{5F0D9248-FD0E-48D8-9877-645B2730E5A5}"/>
              </a:ext>
            </a:extLst>
          </p:cNvPr>
          <p:cNvSpPr>
            <a:spLocks noGrp="1"/>
          </p:cNvSpPr>
          <p:nvPr>
            <p:ph type="body" sz="quarter" idx="11"/>
          </p:nvPr>
        </p:nvSpPr>
        <p:spPr/>
        <p:txBody>
          <a:bodyPr/>
          <a:lstStyle/>
          <a:p>
            <a:r>
              <a:rPr lang="en-US" dirty="0"/>
              <a:t>Extending SF functions with Model-Driven Mediation (MDM)</a:t>
            </a:r>
            <a:endParaRPr lang="en-CA" dirty="0"/>
          </a:p>
        </p:txBody>
      </p:sp>
      <p:grpSp>
        <p:nvGrpSpPr>
          <p:cNvPr id="482" name="Group 144">
            <a:extLst>
              <a:ext uri="{FF2B5EF4-FFF2-40B4-BE49-F238E27FC236}">
                <a16:creationId xmlns:a16="http://schemas.microsoft.com/office/drawing/2014/main" id="{9DCFC010-4F6A-4452-A46D-16E5FC41613C}"/>
              </a:ext>
            </a:extLst>
          </p:cNvPr>
          <p:cNvGrpSpPr/>
          <p:nvPr/>
        </p:nvGrpSpPr>
        <p:grpSpPr>
          <a:xfrm>
            <a:off x="7958826" y="3723636"/>
            <a:ext cx="324000" cy="324000"/>
            <a:chOff x="4354352" y="4440461"/>
            <a:chExt cx="674565" cy="673241"/>
          </a:xfrm>
          <a:solidFill>
            <a:srgbClr val="4BDD33">
              <a:lumMod val="75000"/>
            </a:srgbClr>
          </a:solidFill>
        </p:grpSpPr>
        <p:sp>
          <p:nvSpPr>
            <p:cNvPr id="483" name="Flowchart: Document 147">
              <a:extLst>
                <a:ext uri="{FF2B5EF4-FFF2-40B4-BE49-F238E27FC236}">
                  <a16:creationId xmlns:a16="http://schemas.microsoft.com/office/drawing/2014/main" id="{94DA1E03-9250-4BEE-93B1-7D14FAC5B0B7}"/>
                </a:ext>
              </a:extLst>
            </p:cNvPr>
            <p:cNvSpPr/>
            <p:nvPr/>
          </p:nvSpPr>
          <p:spPr>
            <a:xfrm>
              <a:off x="4354352" y="4440461"/>
              <a:ext cx="674565" cy="673241"/>
            </a:xfrm>
            <a:prstGeom prst="flowChartDocument">
              <a:avLst/>
            </a:prstGeom>
            <a:grpFill/>
            <a:ln w="12700" cap="flat" cmpd="sng" algn="ctr">
              <a:solidFill>
                <a:srgbClr val="FFFFFF"/>
              </a:solid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lumMod val="50000"/>
                  </a:srgbClr>
                </a:solidFill>
                <a:effectLst/>
                <a:uLnTx/>
                <a:uFillTx/>
                <a:latin typeface="Nokia Pure Text Light"/>
                <a:ea typeface="+mn-ea"/>
                <a:cs typeface="+mn-cs"/>
              </a:endParaRPr>
            </a:p>
          </p:txBody>
        </p:sp>
        <p:grpSp>
          <p:nvGrpSpPr>
            <p:cNvPr id="484" name="Group 148">
              <a:extLst>
                <a:ext uri="{FF2B5EF4-FFF2-40B4-BE49-F238E27FC236}">
                  <a16:creationId xmlns:a16="http://schemas.microsoft.com/office/drawing/2014/main" id="{346BF7AE-1A1E-464D-8D07-283B383837FD}"/>
                </a:ext>
              </a:extLst>
            </p:cNvPr>
            <p:cNvGrpSpPr/>
            <p:nvPr/>
          </p:nvGrpSpPr>
          <p:grpSpPr>
            <a:xfrm>
              <a:off x="4474455" y="4560586"/>
              <a:ext cx="451872" cy="296835"/>
              <a:chOff x="4474455" y="4560586"/>
              <a:chExt cx="451872" cy="296835"/>
            </a:xfrm>
            <a:grpFill/>
          </p:grpSpPr>
          <p:cxnSp>
            <p:nvCxnSpPr>
              <p:cNvPr id="485" name="Straight Connector 149">
                <a:extLst>
                  <a:ext uri="{FF2B5EF4-FFF2-40B4-BE49-F238E27FC236}">
                    <a16:creationId xmlns:a16="http://schemas.microsoft.com/office/drawing/2014/main" id="{D0F30778-8EB9-4789-8E6D-A48E30408E47}"/>
                  </a:ext>
                </a:extLst>
              </p:cNvPr>
              <p:cNvCxnSpPr/>
              <p:nvPr/>
            </p:nvCxnSpPr>
            <p:spPr>
              <a:xfrm>
                <a:off x="4474455" y="4560586"/>
                <a:ext cx="451872" cy="0"/>
              </a:xfrm>
              <a:prstGeom prst="line">
                <a:avLst/>
              </a:prstGeom>
              <a:grpFill/>
              <a:ln w="19050" cap="flat" cmpd="sng" algn="ctr">
                <a:solidFill>
                  <a:srgbClr val="FFFFFF"/>
                </a:solidFill>
                <a:prstDash val="solid"/>
                <a:miter lim="800000"/>
              </a:ln>
              <a:effectLst/>
            </p:spPr>
          </p:cxnSp>
          <p:cxnSp>
            <p:nvCxnSpPr>
              <p:cNvPr id="486" name="Straight Connector 150">
                <a:extLst>
                  <a:ext uri="{FF2B5EF4-FFF2-40B4-BE49-F238E27FC236}">
                    <a16:creationId xmlns:a16="http://schemas.microsoft.com/office/drawing/2014/main" id="{E0729671-51BE-4D1E-BD9C-9C60843314F0}"/>
                  </a:ext>
                </a:extLst>
              </p:cNvPr>
              <p:cNvCxnSpPr/>
              <p:nvPr/>
            </p:nvCxnSpPr>
            <p:spPr>
              <a:xfrm>
                <a:off x="4474455" y="4711664"/>
                <a:ext cx="451872" cy="0"/>
              </a:xfrm>
              <a:prstGeom prst="line">
                <a:avLst/>
              </a:prstGeom>
              <a:grpFill/>
              <a:ln w="19050" cap="flat" cmpd="sng" algn="ctr">
                <a:solidFill>
                  <a:srgbClr val="FFFFFF"/>
                </a:solidFill>
                <a:prstDash val="solid"/>
                <a:miter lim="800000"/>
              </a:ln>
              <a:effectLst/>
            </p:spPr>
          </p:cxnSp>
          <p:cxnSp>
            <p:nvCxnSpPr>
              <p:cNvPr id="487" name="Straight Connector 151">
                <a:extLst>
                  <a:ext uri="{FF2B5EF4-FFF2-40B4-BE49-F238E27FC236}">
                    <a16:creationId xmlns:a16="http://schemas.microsoft.com/office/drawing/2014/main" id="{BF9AFEF6-DE83-4654-954F-A4A480B90480}"/>
                  </a:ext>
                </a:extLst>
              </p:cNvPr>
              <p:cNvCxnSpPr/>
              <p:nvPr/>
            </p:nvCxnSpPr>
            <p:spPr>
              <a:xfrm>
                <a:off x="4474455" y="4857421"/>
                <a:ext cx="451872" cy="0"/>
              </a:xfrm>
              <a:prstGeom prst="line">
                <a:avLst/>
              </a:prstGeom>
              <a:grpFill/>
              <a:ln w="19050" cap="flat" cmpd="sng" algn="ctr">
                <a:solidFill>
                  <a:srgbClr val="FFFFFF"/>
                </a:solidFill>
                <a:prstDash val="solid"/>
                <a:miter lim="800000"/>
              </a:ln>
              <a:effectLst/>
            </p:spPr>
          </p:cxnSp>
        </p:grpSp>
      </p:grpSp>
      <p:sp>
        <p:nvSpPr>
          <p:cNvPr id="488" name="Textplatzhalter 3">
            <a:extLst>
              <a:ext uri="{FF2B5EF4-FFF2-40B4-BE49-F238E27FC236}">
                <a16:creationId xmlns:a16="http://schemas.microsoft.com/office/drawing/2014/main" id="{B0F56E32-9F9B-40F7-A4F4-6D779DC043ED}"/>
              </a:ext>
            </a:extLst>
          </p:cNvPr>
          <p:cNvSpPr txBox="1">
            <a:spLocks/>
          </p:cNvSpPr>
          <p:nvPr/>
        </p:nvSpPr>
        <p:spPr>
          <a:xfrm>
            <a:off x="417600" y="1080000"/>
            <a:ext cx="5274851" cy="3560400"/>
          </a:xfrm>
          <a:prstGeom prst="rect">
            <a:avLst/>
          </a:prstGeom>
          <a:ln>
            <a:noFill/>
          </a:ln>
        </p:spPr>
        <p:txBody>
          <a:bodyPr lIns="0" tIns="0" rIns="0" bIns="0">
            <a:normAutofit/>
          </a:bodyPr>
          <a:lstStyle>
            <a:lvl1pPr marL="0" indent="0" algn="l" defTabSz="685800" rtl="0" eaLnBrk="1" latinLnBrk="0" hangingPunct="1">
              <a:lnSpc>
                <a:spcPct val="9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230400" indent="0" algn="l" defTabSz="685800" rtl="0" eaLnBrk="1" latinLnBrk="0" hangingPunct="1">
              <a:lnSpc>
                <a:spcPct val="90000"/>
              </a:lnSpc>
              <a:spcBef>
                <a:spcPts val="0"/>
              </a:spcBef>
              <a:spcAft>
                <a:spcPts val="600"/>
              </a:spcAft>
              <a:buFont typeface="Arial" panose="020B0604020202020204" pitchFamily="34" charset="0"/>
              <a:buNone/>
              <a:defRPr sz="1400" kern="1200">
                <a:solidFill>
                  <a:schemeClr val="tx2"/>
                </a:solidFill>
                <a:latin typeface="+mn-lt"/>
                <a:ea typeface="+mn-ea"/>
                <a:cs typeface="+mn-cs"/>
              </a:defRPr>
            </a:lvl2pPr>
            <a:lvl3pPr marL="462600" indent="0" algn="l" defTabSz="685800" rtl="0" eaLnBrk="1" latinLnBrk="0" hangingPunct="1">
              <a:lnSpc>
                <a:spcPct val="90000"/>
              </a:lnSpc>
              <a:spcBef>
                <a:spcPts val="0"/>
              </a:spcBef>
              <a:spcAft>
                <a:spcPts val="600"/>
              </a:spcAft>
              <a:buFont typeface="Arial" panose="020B0604020202020204" pitchFamily="34" charset="0"/>
              <a:buNone/>
              <a:defRPr sz="1200" kern="1200">
                <a:solidFill>
                  <a:schemeClr val="tx2"/>
                </a:solidFill>
                <a:latin typeface="+mn-lt"/>
                <a:ea typeface="+mn-ea"/>
                <a:cs typeface="+mn-cs"/>
              </a:defRPr>
            </a:lvl3pPr>
            <a:lvl4pPr marL="693000" indent="0" algn="l" defTabSz="685800" rtl="0" eaLnBrk="1" latinLnBrk="0" hangingPunct="1">
              <a:lnSpc>
                <a:spcPct val="90000"/>
              </a:lnSpc>
              <a:spcBef>
                <a:spcPts val="0"/>
              </a:spcBef>
              <a:spcAft>
                <a:spcPts val="600"/>
              </a:spcAft>
              <a:buFont typeface="Arial" panose="020B0604020202020204" pitchFamily="34" charset="0"/>
              <a:buNone/>
              <a:defRPr sz="1000" kern="1200">
                <a:solidFill>
                  <a:schemeClr val="tx2"/>
                </a:solidFill>
                <a:latin typeface="+mn-lt"/>
                <a:ea typeface="+mn-ea"/>
                <a:cs typeface="+mn-cs"/>
              </a:defRPr>
            </a:lvl4pPr>
            <a:lvl5pPr marL="923400" indent="0" algn="l" defTabSz="6858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5pPr>
            <a:lvl6pPr marL="1382400" indent="-228600" algn="l" defTabSz="685800" rtl="0" eaLnBrk="1" latinLnBrk="0" hangingPunct="1">
              <a:lnSpc>
                <a:spcPct val="90000"/>
              </a:lnSpc>
              <a:spcBef>
                <a:spcPts val="0"/>
              </a:spcBef>
              <a:spcAft>
                <a:spcPts val="600"/>
              </a:spcAft>
              <a:buFont typeface="Nokia Pure Text" panose="020B0503020202020204" pitchFamily="34" charset="0"/>
              <a:buChar char="‒"/>
              <a:defRPr sz="800" kern="1200" baseline="0">
                <a:solidFill>
                  <a:schemeClr val="tx2"/>
                </a:solidFill>
                <a:latin typeface="+mn-lt"/>
                <a:ea typeface="+mn-ea"/>
                <a:cs typeface="+mn-cs"/>
              </a:defRPr>
            </a:lvl6pPr>
            <a:lvl7pPr marL="1612800" indent="-171450" algn="l" defTabSz="685800" rtl="0" eaLnBrk="1" latinLnBrk="0" hangingPunct="1">
              <a:lnSpc>
                <a:spcPct val="90000"/>
              </a:lnSpc>
              <a:spcBef>
                <a:spcPts val="0"/>
              </a:spcBef>
              <a:spcAft>
                <a:spcPts val="600"/>
              </a:spcAft>
              <a:buFont typeface="Arial" panose="020B0604020202020204" pitchFamily="34" charset="0"/>
              <a:buChar char="•"/>
              <a:defRPr sz="700" kern="1200">
                <a:solidFill>
                  <a:schemeClr val="tx2"/>
                </a:solidFill>
                <a:latin typeface="+mn-lt"/>
                <a:ea typeface="+mn-ea"/>
                <a:cs typeface="+mn-cs"/>
              </a:defRPr>
            </a:lvl7pPr>
            <a:lvl8pPr marL="1843200" indent="-171450" algn="l" defTabSz="685800" rtl="0" eaLnBrk="1" latinLnBrk="0" hangingPunct="1">
              <a:lnSpc>
                <a:spcPct val="90000"/>
              </a:lnSpc>
              <a:spcBef>
                <a:spcPts val="0"/>
              </a:spcBef>
              <a:spcAft>
                <a:spcPts val="600"/>
              </a:spcAft>
              <a:buFont typeface="Arial" panose="020B0604020202020204" pitchFamily="34" charset="0"/>
              <a:buChar char="•"/>
              <a:defRPr sz="600"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1135"/>
                </a:solidFill>
                <a:effectLst/>
                <a:uLnTx/>
                <a:uFillTx/>
                <a:latin typeface="Nokia Pure Text Light"/>
                <a:ea typeface="+mn-ea"/>
                <a:cs typeface="+mn-cs"/>
              </a:rPr>
              <a:t>Provides adaptation from a set of YANG defined application models (AMI models) to a set of device models</a:t>
            </a:r>
          </a:p>
          <a:p>
            <a:pPr marL="230400" marR="0" lvl="1" indent="0" algn="l" defTabSz="685800"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1135"/>
                </a:solidFill>
                <a:effectLst/>
                <a:uLnTx/>
                <a:uFillTx/>
                <a:latin typeface="Nokia Pure Text Light"/>
                <a:ea typeface="+mn-ea"/>
                <a:cs typeface="+mn-cs"/>
              </a:rPr>
              <a:t>Hot-pluggable AMI model and device adaptors</a:t>
            </a:r>
          </a:p>
          <a:p>
            <a:pPr marL="0" marR="0" lvl="0" indent="0" algn="l" defTabSz="6858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001135"/>
              </a:solidFill>
              <a:effectLst/>
              <a:uLnTx/>
              <a:uFillTx/>
              <a:latin typeface="Nokia Pure Text Light"/>
              <a:ea typeface="+mn-ea"/>
              <a:cs typeface="+mn-cs"/>
            </a:endParaRPr>
          </a:p>
          <a:p>
            <a:pPr marL="0" marR="0" lvl="0" indent="0" algn="l" defTabSz="685800"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1135"/>
                </a:solidFill>
                <a:effectLst/>
                <a:uLnTx/>
                <a:uFillTx/>
                <a:latin typeface="Nokia Pure Text Light"/>
                <a:ea typeface="+mn-ea"/>
                <a:cs typeface="+mn-cs"/>
              </a:rPr>
              <a:t>Device independent network mediation (device discovery, reachability verification)</a:t>
            </a:r>
          </a:p>
          <a:p>
            <a:pPr marL="0" marR="0" lvl="0" indent="0" algn="l" defTabSz="6858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001135"/>
              </a:solidFill>
              <a:effectLst/>
              <a:uLnTx/>
              <a:uFillTx/>
              <a:latin typeface="Nokia Pure Text Light"/>
              <a:ea typeface="+mn-ea"/>
              <a:cs typeface="+mn-cs"/>
            </a:endParaRPr>
          </a:p>
          <a:p>
            <a:pPr marL="0" marR="0" lvl="0" indent="0" algn="l" defTabSz="685800"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1135"/>
                </a:solidFill>
                <a:effectLst/>
                <a:uLnTx/>
                <a:uFillTx/>
                <a:latin typeface="Nokia Pure Text Light"/>
                <a:ea typeface="+mn-ea"/>
                <a:cs typeface="+mn-cs"/>
              </a:rPr>
              <a:t>Access native device configuration/state information</a:t>
            </a:r>
          </a:p>
          <a:p>
            <a:pPr marL="0" marR="0" lvl="0" indent="0" algn="l" defTabSz="685800"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001135"/>
              </a:solidFill>
              <a:effectLst/>
              <a:uLnTx/>
              <a:uFillTx/>
              <a:latin typeface="Nokia Pure Text Light"/>
              <a:ea typeface="+mn-ea"/>
              <a:cs typeface="+mn-cs"/>
            </a:endParaRPr>
          </a:p>
          <a:p>
            <a:pPr marL="0" marR="0" lvl="0" indent="0" algn="l" defTabSz="6858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1135"/>
                </a:solidFill>
                <a:effectLst/>
                <a:uLnTx/>
                <a:uFillTx/>
                <a:latin typeface="Nokia Pure Text Light"/>
                <a:ea typeface="+mn-ea"/>
                <a:cs typeface="+mn-cs"/>
              </a:rPr>
              <a:t>Optimized for devices supporting NETCONF/YANG</a:t>
            </a:r>
          </a:p>
          <a:p>
            <a:pPr marL="230400" marR="0" lvl="1" indent="0" algn="l" defTabSz="6858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1135"/>
                </a:solidFill>
                <a:effectLst/>
                <a:uLnTx/>
                <a:uFillTx/>
                <a:latin typeface="Nokia Pure Text Light"/>
                <a:ea typeface="+mn-ea"/>
                <a:cs typeface="+mn-cs"/>
              </a:rPr>
              <a:t>Model-driven principles: declarative, transactional</a:t>
            </a:r>
          </a:p>
          <a:p>
            <a:pPr marL="230400" marR="0" lvl="1" indent="0" algn="l" defTabSz="685800"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001135"/>
              </a:solidFill>
              <a:effectLst/>
              <a:uLnTx/>
              <a:uFillTx/>
              <a:latin typeface="Nokia Pure Text Light"/>
              <a:ea typeface="+mn-ea"/>
              <a:cs typeface="+mn-cs"/>
            </a:endParaRPr>
          </a:p>
          <a:p>
            <a:pPr marL="0" marR="0" lvl="0" indent="0" algn="l" defTabSz="6858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1135"/>
                </a:solidFill>
                <a:effectLst/>
                <a:uLnTx/>
                <a:uFillTx/>
                <a:latin typeface="Nokia Pure Text Light"/>
                <a:ea typeface="+mn-ea"/>
                <a:cs typeface="+mn-cs"/>
              </a:rPr>
              <a:t>Same infrastructure and capabilities used for</a:t>
            </a:r>
            <a:br>
              <a:rPr kumimoji="0" lang="en-US" sz="1400" b="0" i="0" u="none" strike="noStrike" kern="1200" cap="none" spc="0" normalizeH="0" baseline="0" noProof="0" dirty="0">
                <a:ln>
                  <a:noFill/>
                </a:ln>
                <a:solidFill>
                  <a:srgbClr val="001135"/>
                </a:solidFill>
                <a:effectLst/>
                <a:uLnTx/>
                <a:uFillTx/>
                <a:latin typeface="Nokia Pure Text Light"/>
                <a:ea typeface="+mn-ea"/>
                <a:cs typeface="+mn-cs"/>
              </a:rPr>
            </a:br>
            <a:r>
              <a:rPr kumimoji="0" lang="en-US" sz="1400" b="0" i="0" u="none" strike="noStrike" kern="1200" cap="none" spc="0" normalizeH="0" baseline="0" noProof="0" dirty="0">
                <a:ln>
                  <a:noFill/>
                </a:ln>
                <a:solidFill>
                  <a:srgbClr val="001135"/>
                </a:solidFill>
                <a:effectLst/>
                <a:uLnTx/>
                <a:uFillTx/>
                <a:latin typeface="Nokia Pure Text Light"/>
                <a:ea typeface="+mn-ea"/>
                <a:cs typeface="+mn-cs"/>
              </a:rPr>
              <a:t>Nokia SR OS routers and 3</a:t>
            </a:r>
            <a:r>
              <a:rPr kumimoji="0" lang="en-US" sz="1400" b="0" i="0" u="none" strike="noStrike" kern="1200" cap="none" spc="0" normalizeH="0" baseline="30000" noProof="0" dirty="0">
                <a:ln>
                  <a:noFill/>
                </a:ln>
                <a:solidFill>
                  <a:srgbClr val="001135"/>
                </a:solidFill>
                <a:effectLst/>
                <a:uLnTx/>
                <a:uFillTx/>
                <a:latin typeface="Nokia Pure Text Light"/>
                <a:ea typeface="+mn-ea"/>
                <a:cs typeface="+mn-cs"/>
              </a:rPr>
              <a:t>rd</a:t>
            </a:r>
            <a:r>
              <a:rPr kumimoji="0" lang="en-US" sz="1400" b="0" i="0" u="none" strike="noStrike" kern="1200" cap="none" spc="0" normalizeH="0" baseline="0" noProof="0" dirty="0">
                <a:ln>
                  <a:noFill/>
                </a:ln>
                <a:solidFill>
                  <a:srgbClr val="001135"/>
                </a:solidFill>
                <a:effectLst/>
                <a:uLnTx/>
                <a:uFillTx/>
                <a:latin typeface="Nokia Pure Text Light"/>
                <a:ea typeface="+mn-ea"/>
                <a:cs typeface="+mn-cs"/>
              </a:rPr>
              <a:t> party router</a:t>
            </a:r>
          </a:p>
        </p:txBody>
      </p:sp>
      <p:sp>
        <p:nvSpPr>
          <p:cNvPr id="489" name="Rectangle 12">
            <a:extLst>
              <a:ext uri="{FF2B5EF4-FFF2-40B4-BE49-F238E27FC236}">
                <a16:creationId xmlns:a16="http://schemas.microsoft.com/office/drawing/2014/main" id="{8BBAD271-88BC-471C-AD12-768F8D8D448A}"/>
              </a:ext>
            </a:extLst>
          </p:cNvPr>
          <p:cNvSpPr/>
          <p:nvPr/>
        </p:nvSpPr>
        <p:spPr>
          <a:xfrm>
            <a:off x="5901437" y="2162549"/>
            <a:ext cx="2164734" cy="1110996"/>
          </a:xfrm>
          <a:prstGeom prst="rect">
            <a:avLst/>
          </a:prstGeom>
          <a:solidFill>
            <a:srgbClr val="FFFFFF">
              <a:lumMod val="85000"/>
            </a:srgbClr>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D5766"/>
                </a:solidFill>
                <a:effectLst/>
                <a:uLnTx/>
                <a:uFillTx/>
                <a:latin typeface="Nokia Pure Text Light"/>
                <a:ea typeface="+mn-ea"/>
                <a:cs typeface="+mn-cs"/>
              </a:rPr>
              <a:t>MDM</a:t>
            </a:r>
          </a:p>
        </p:txBody>
      </p:sp>
      <p:sp>
        <p:nvSpPr>
          <p:cNvPr id="490" name="Rectangle: Rounded Corners 13">
            <a:extLst>
              <a:ext uri="{FF2B5EF4-FFF2-40B4-BE49-F238E27FC236}">
                <a16:creationId xmlns:a16="http://schemas.microsoft.com/office/drawing/2014/main" id="{146470B8-419B-4CD8-B75A-83EDFAC3DB30}"/>
              </a:ext>
            </a:extLst>
          </p:cNvPr>
          <p:cNvSpPr/>
          <p:nvPr/>
        </p:nvSpPr>
        <p:spPr>
          <a:xfrm>
            <a:off x="6134609" y="2080199"/>
            <a:ext cx="540000" cy="324000"/>
          </a:xfrm>
          <a:prstGeom prst="roundRect">
            <a:avLst/>
          </a:prstGeom>
          <a:solidFill>
            <a:srgbClr val="98A2AE"/>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FFFFFF"/>
                </a:solidFill>
                <a:effectLst/>
                <a:uLnTx/>
                <a:uFillTx/>
                <a:latin typeface="Nokia Pure Text Light"/>
                <a:ea typeface="+mn-ea"/>
                <a:cs typeface="+mn-cs"/>
              </a:rPr>
              <a:t>gRPC</a:t>
            </a:r>
            <a:endParaRPr kumimoji="0" lang="en-US" sz="1050" b="0" i="0" u="none" strike="noStrike" kern="0" cap="none" spc="0" normalizeH="0" baseline="0" noProof="0" dirty="0">
              <a:ln>
                <a:noFill/>
              </a:ln>
              <a:solidFill>
                <a:srgbClr val="FFFFFF"/>
              </a:solidFill>
              <a:effectLst/>
              <a:uLnTx/>
              <a:uFillTx/>
              <a:latin typeface="Nokia Pure Text Light"/>
              <a:ea typeface="+mn-ea"/>
              <a:cs typeface="+mn-cs"/>
            </a:endParaRPr>
          </a:p>
        </p:txBody>
      </p:sp>
      <p:grpSp>
        <p:nvGrpSpPr>
          <p:cNvPr id="491" name="Group 144">
            <a:extLst>
              <a:ext uri="{FF2B5EF4-FFF2-40B4-BE49-F238E27FC236}">
                <a16:creationId xmlns:a16="http://schemas.microsoft.com/office/drawing/2014/main" id="{C38056FC-F07C-48F9-9C4B-0A792ADEF8A9}"/>
              </a:ext>
            </a:extLst>
          </p:cNvPr>
          <p:cNvGrpSpPr/>
          <p:nvPr/>
        </p:nvGrpSpPr>
        <p:grpSpPr>
          <a:xfrm>
            <a:off x="6758132" y="2080199"/>
            <a:ext cx="324000" cy="324000"/>
            <a:chOff x="4354352" y="4440461"/>
            <a:chExt cx="674565" cy="673241"/>
          </a:xfrm>
        </p:grpSpPr>
        <p:sp>
          <p:nvSpPr>
            <p:cNvPr id="492" name="Flowchart: Document 147">
              <a:extLst>
                <a:ext uri="{FF2B5EF4-FFF2-40B4-BE49-F238E27FC236}">
                  <a16:creationId xmlns:a16="http://schemas.microsoft.com/office/drawing/2014/main" id="{54761303-4025-4CAB-A7AB-3B5FB10434F1}"/>
                </a:ext>
              </a:extLst>
            </p:cNvPr>
            <p:cNvSpPr/>
            <p:nvPr/>
          </p:nvSpPr>
          <p:spPr>
            <a:xfrm>
              <a:off x="4354352" y="4440461"/>
              <a:ext cx="674565" cy="673241"/>
            </a:xfrm>
            <a:prstGeom prst="flowChartDocument">
              <a:avLst/>
            </a:prstGeom>
            <a:solidFill>
              <a:srgbClr val="001135"/>
            </a:solidFill>
            <a:ln w="12700" cap="flat" cmpd="sng" algn="ctr">
              <a:solidFill>
                <a:srgbClr val="FFFFFF"/>
              </a:solid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lumMod val="50000"/>
                  </a:srgbClr>
                </a:solidFill>
                <a:effectLst/>
                <a:uLnTx/>
                <a:uFillTx/>
                <a:latin typeface="Nokia Pure Text Light"/>
                <a:ea typeface="+mn-ea"/>
                <a:cs typeface="+mn-cs"/>
              </a:endParaRPr>
            </a:p>
          </p:txBody>
        </p:sp>
        <p:grpSp>
          <p:nvGrpSpPr>
            <p:cNvPr id="493" name="Group 148">
              <a:extLst>
                <a:ext uri="{FF2B5EF4-FFF2-40B4-BE49-F238E27FC236}">
                  <a16:creationId xmlns:a16="http://schemas.microsoft.com/office/drawing/2014/main" id="{3A62ABA5-5B21-4872-AC86-8FC15E7FC821}"/>
                </a:ext>
              </a:extLst>
            </p:cNvPr>
            <p:cNvGrpSpPr/>
            <p:nvPr/>
          </p:nvGrpSpPr>
          <p:grpSpPr>
            <a:xfrm>
              <a:off x="4474455" y="4560586"/>
              <a:ext cx="451872" cy="296835"/>
              <a:chOff x="4474455" y="4560586"/>
              <a:chExt cx="451872" cy="296835"/>
            </a:xfrm>
            <a:solidFill>
              <a:srgbClr val="001135"/>
            </a:solidFill>
          </p:grpSpPr>
          <p:cxnSp>
            <p:nvCxnSpPr>
              <p:cNvPr id="494" name="Straight Connector 149">
                <a:extLst>
                  <a:ext uri="{FF2B5EF4-FFF2-40B4-BE49-F238E27FC236}">
                    <a16:creationId xmlns:a16="http://schemas.microsoft.com/office/drawing/2014/main" id="{E76496D4-7E45-42B4-BA64-631FD894296E}"/>
                  </a:ext>
                </a:extLst>
              </p:cNvPr>
              <p:cNvCxnSpPr/>
              <p:nvPr/>
            </p:nvCxnSpPr>
            <p:spPr>
              <a:xfrm>
                <a:off x="4474455" y="4560586"/>
                <a:ext cx="451872" cy="0"/>
              </a:xfrm>
              <a:prstGeom prst="line">
                <a:avLst/>
              </a:prstGeom>
              <a:grpFill/>
              <a:ln w="19050" cap="flat" cmpd="sng" algn="ctr">
                <a:solidFill>
                  <a:srgbClr val="FFFFFF"/>
                </a:solidFill>
                <a:prstDash val="solid"/>
                <a:miter lim="800000"/>
              </a:ln>
              <a:effectLst/>
            </p:spPr>
          </p:cxnSp>
          <p:cxnSp>
            <p:nvCxnSpPr>
              <p:cNvPr id="495" name="Straight Connector 150">
                <a:extLst>
                  <a:ext uri="{FF2B5EF4-FFF2-40B4-BE49-F238E27FC236}">
                    <a16:creationId xmlns:a16="http://schemas.microsoft.com/office/drawing/2014/main" id="{747CE975-5411-4E77-ACB0-8F2638698440}"/>
                  </a:ext>
                </a:extLst>
              </p:cNvPr>
              <p:cNvCxnSpPr/>
              <p:nvPr/>
            </p:nvCxnSpPr>
            <p:spPr>
              <a:xfrm>
                <a:off x="4474455" y="4711664"/>
                <a:ext cx="451872" cy="0"/>
              </a:xfrm>
              <a:prstGeom prst="line">
                <a:avLst/>
              </a:prstGeom>
              <a:grpFill/>
              <a:ln w="19050" cap="flat" cmpd="sng" algn="ctr">
                <a:solidFill>
                  <a:srgbClr val="FFFFFF"/>
                </a:solidFill>
                <a:prstDash val="solid"/>
                <a:miter lim="800000"/>
              </a:ln>
              <a:effectLst/>
            </p:spPr>
          </p:cxnSp>
          <p:cxnSp>
            <p:nvCxnSpPr>
              <p:cNvPr id="496" name="Straight Connector 151">
                <a:extLst>
                  <a:ext uri="{FF2B5EF4-FFF2-40B4-BE49-F238E27FC236}">
                    <a16:creationId xmlns:a16="http://schemas.microsoft.com/office/drawing/2014/main" id="{9303918A-A669-4265-BBFA-38B605887B58}"/>
                  </a:ext>
                </a:extLst>
              </p:cNvPr>
              <p:cNvCxnSpPr/>
              <p:nvPr/>
            </p:nvCxnSpPr>
            <p:spPr>
              <a:xfrm>
                <a:off x="4474455" y="4857421"/>
                <a:ext cx="451872" cy="0"/>
              </a:xfrm>
              <a:prstGeom prst="line">
                <a:avLst/>
              </a:prstGeom>
              <a:grpFill/>
              <a:ln w="19050" cap="flat" cmpd="sng" algn="ctr">
                <a:solidFill>
                  <a:srgbClr val="FFFFFF"/>
                </a:solidFill>
                <a:prstDash val="solid"/>
                <a:miter lim="800000"/>
              </a:ln>
              <a:effectLst/>
            </p:spPr>
          </p:cxnSp>
        </p:grpSp>
      </p:grpSp>
      <p:grpSp>
        <p:nvGrpSpPr>
          <p:cNvPr id="497" name="Group 152">
            <a:extLst>
              <a:ext uri="{FF2B5EF4-FFF2-40B4-BE49-F238E27FC236}">
                <a16:creationId xmlns:a16="http://schemas.microsoft.com/office/drawing/2014/main" id="{D262EA40-9355-4FE8-96B8-E4131F28D6CA}"/>
              </a:ext>
            </a:extLst>
          </p:cNvPr>
          <p:cNvGrpSpPr/>
          <p:nvPr/>
        </p:nvGrpSpPr>
        <p:grpSpPr>
          <a:xfrm>
            <a:off x="7150457" y="2080199"/>
            <a:ext cx="324000" cy="324000"/>
            <a:chOff x="4354352" y="4440458"/>
            <a:chExt cx="674565" cy="673241"/>
          </a:xfrm>
          <a:solidFill>
            <a:srgbClr val="001135">
              <a:lumMod val="90000"/>
              <a:lumOff val="10000"/>
            </a:srgbClr>
          </a:solidFill>
        </p:grpSpPr>
        <p:sp>
          <p:nvSpPr>
            <p:cNvPr id="498" name="Flowchart: Document 153">
              <a:extLst>
                <a:ext uri="{FF2B5EF4-FFF2-40B4-BE49-F238E27FC236}">
                  <a16:creationId xmlns:a16="http://schemas.microsoft.com/office/drawing/2014/main" id="{6F38C3DB-0D43-434C-B751-EEF803F50550}"/>
                </a:ext>
              </a:extLst>
            </p:cNvPr>
            <p:cNvSpPr/>
            <p:nvPr/>
          </p:nvSpPr>
          <p:spPr>
            <a:xfrm>
              <a:off x="4354352" y="4440458"/>
              <a:ext cx="674565" cy="673241"/>
            </a:xfrm>
            <a:prstGeom prst="flowChartDocument">
              <a:avLst/>
            </a:prstGeom>
            <a:solidFill>
              <a:srgbClr val="124191"/>
            </a:solidFill>
            <a:ln w="12700" cap="flat" cmpd="sng" algn="ctr">
              <a:solidFill>
                <a:srgbClr val="FFFFFF"/>
              </a:solid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lumMod val="50000"/>
                  </a:srgbClr>
                </a:solidFill>
                <a:effectLst/>
                <a:uLnTx/>
                <a:uFillTx/>
                <a:latin typeface="Nokia Pure Text Light"/>
                <a:ea typeface="+mn-ea"/>
                <a:cs typeface="+mn-cs"/>
              </a:endParaRPr>
            </a:p>
          </p:txBody>
        </p:sp>
        <p:grpSp>
          <p:nvGrpSpPr>
            <p:cNvPr id="499" name="Group 154">
              <a:extLst>
                <a:ext uri="{FF2B5EF4-FFF2-40B4-BE49-F238E27FC236}">
                  <a16:creationId xmlns:a16="http://schemas.microsoft.com/office/drawing/2014/main" id="{12136EFA-5306-4525-B877-07510F67955A}"/>
                </a:ext>
              </a:extLst>
            </p:cNvPr>
            <p:cNvGrpSpPr/>
            <p:nvPr/>
          </p:nvGrpSpPr>
          <p:grpSpPr>
            <a:xfrm>
              <a:off x="4474455" y="4560586"/>
              <a:ext cx="451872" cy="296835"/>
              <a:chOff x="4474455" y="4560586"/>
              <a:chExt cx="451872" cy="296835"/>
            </a:xfrm>
            <a:grpFill/>
          </p:grpSpPr>
          <p:cxnSp>
            <p:nvCxnSpPr>
              <p:cNvPr id="500" name="Straight Connector 155">
                <a:extLst>
                  <a:ext uri="{FF2B5EF4-FFF2-40B4-BE49-F238E27FC236}">
                    <a16:creationId xmlns:a16="http://schemas.microsoft.com/office/drawing/2014/main" id="{CC693979-83EB-4E2B-A8A9-BAA33B209998}"/>
                  </a:ext>
                </a:extLst>
              </p:cNvPr>
              <p:cNvCxnSpPr/>
              <p:nvPr/>
            </p:nvCxnSpPr>
            <p:spPr>
              <a:xfrm>
                <a:off x="4474455" y="4560586"/>
                <a:ext cx="451872" cy="0"/>
              </a:xfrm>
              <a:prstGeom prst="line">
                <a:avLst/>
              </a:prstGeom>
              <a:grpFill/>
              <a:ln w="19050" cap="flat" cmpd="sng" algn="ctr">
                <a:solidFill>
                  <a:srgbClr val="FFFFFF"/>
                </a:solidFill>
                <a:prstDash val="solid"/>
                <a:miter lim="800000"/>
              </a:ln>
              <a:effectLst/>
            </p:spPr>
          </p:cxnSp>
          <p:cxnSp>
            <p:nvCxnSpPr>
              <p:cNvPr id="501" name="Straight Connector 156">
                <a:extLst>
                  <a:ext uri="{FF2B5EF4-FFF2-40B4-BE49-F238E27FC236}">
                    <a16:creationId xmlns:a16="http://schemas.microsoft.com/office/drawing/2014/main" id="{D8CE493A-1BD0-4AA1-829F-61A92E02D226}"/>
                  </a:ext>
                </a:extLst>
              </p:cNvPr>
              <p:cNvCxnSpPr/>
              <p:nvPr/>
            </p:nvCxnSpPr>
            <p:spPr>
              <a:xfrm>
                <a:off x="4474455" y="4711664"/>
                <a:ext cx="451872" cy="0"/>
              </a:xfrm>
              <a:prstGeom prst="line">
                <a:avLst/>
              </a:prstGeom>
              <a:grpFill/>
              <a:ln w="19050" cap="flat" cmpd="sng" algn="ctr">
                <a:solidFill>
                  <a:srgbClr val="FFFFFF"/>
                </a:solidFill>
                <a:prstDash val="solid"/>
                <a:miter lim="800000"/>
              </a:ln>
              <a:effectLst/>
            </p:spPr>
          </p:cxnSp>
          <p:cxnSp>
            <p:nvCxnSpPr>
              <p:cNvPr id="502" name="Straight Connector 157">
                <a:extLst>
                  <a:ext uri="{FF2B5EF4-FFF2-40B4-BE49-F238E27FC236}">
                    <a16:creationId xmlns:a16="http://schemas.microsoft.com/office/drawing/2014/main" id="{A407FA2B-C3F0-4C0F-A92F-1DD5CF67C294}"/>
                  </a:ext>
                </a:extLst>
              </p:cNvPr>
              <p:cNvCxnSpPr/>
              <p:nvPr/>
            </p:nvCxnSpPr>
            <p:spPr>
              <a:xfrm>
                <a:off x="4474455" y="4857421"/>
                <a:ext cx="451872" cy="0"/>
              </a:xfrm>
              <a:prstGeom prst="line">
                <a:avLst/>
              </a:prstGeom>
              <a:grpFill/>
              <a:ln w="19050" cap="flat" cmpd="sng" algn="ctr">
                <a:solidFill>
                  <a:srgbClr val="FFFFFF"/>
                </a:solidFill>
                <a:prstDash val="solid"/>
                <a:miter lim="800000"/>
              </a:ln>
              <a:effectLst/>
            </p:spPr>
          </p:cxnSp>
        </p:grpSp>
      </p:grpSp>
      <p:grpSp>
        <p:nvGrpSpPr>
          <p:cNvPr id="503" name="Group 158">
            <a:extLst>
              <a:ext uri="{FF2B5EF4-FFF2-40B4-BE49-F238E27FC236}">
                <a16:creationId xmlns:a16="http://schemas.microsoft.com/office/drawing/2014/main" id="{05563760-9202-456F-8125-97BF6E3D598C}"/>
              </a:ext>
            </a:extLst>
          </p:cNvPr>
          <p:cNvGrpSpPr/>
          <p:nvPr/>
        </p:nvGrpSpPr>
        <p:grpSpPr>
          <a:xfrm>
            <a:off x="7542782" y="2080199"/>
            <a:ext cx="324000" cy="324000"/>
            <a:chOff x="4354352" y="4440458"/>
            <a:chExt cx="674565" cy="673241"/>
          </a:xfrm>
          <a:solidFill>
            <a:srgbClr val="001135">
              <a:lumMod val="75000"/>
              <a:lumOff val="25000"/>
            </a:srgbClr>
          </a:solidFill>
        </p:grpSpPr>
        <p:sp>
          <p:nvSpPr>
            <p:cNvPr id="504" name="Flowchart: Document 176">
              <a:extLst>
                <a:ext uri="{FF2B5EF4-FFF2-40B4-BE49-F238E27FC236}">
                  <a16:creationId xmlns:a16="http://schemas.microsoft.com/office/drawing/2014/main" id="{5E525D3D-A2F5-4D1A-A102-066E80D1BAA5}"/>
                </a:ext>
              </a:extLst>
            </p:cNvPr>
            <p:cNvSpPr/>
            <p:nvPr/>
          </p:nvSpPr>
          <p:spPr>
            <a:xfrm>
              <a:off x="4354352" y="4440458"/>
              <a:ext cx="674565" cy="673241"/>
            </a:xfrm>
            <a:prstGeom prst="flowChartDocument">
              <a:avLst/>
            </a:prstGeom>
            <a:solidFill>
              <a:srgbClr val="00C9FF"/>
            </a:solidFill>
            <a:ln w="12700" cap="flat" cmpd="sng" algn="ctr">
              <a:solidFill>
                <a:srgbClr val="FFFFFF"/>
              </a:solid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lumMod val="50000"/>
                  </a:srgbClr>
                </a:solidFill>
                <a:effectLst/>
                <a:uLnTx/>
                <a:uFillTx/>
                <a:latin typeface="Nokia Pure Text Light"/>
                <a:ea typeface="+mn-ea"/>
                <a:cs typeface="+mn-cs"/>
              </a:endParaRPr>
            </a:p>
          </p:txBody>
        </p:sp>
        <p:grpSp>
          <p:nvGrpSpPr>
            <p:cNvPr id="505" name="Group 177">
              <a:extLst>
                <a:ext uri="{FF2B5EF4-FFF2-40B4-BE49-F238E27FC236}">
                  <a16:creationId xmlns:a16="http://schemas.microsoft.com/office/drawing/2014/main" id="{FB8945B0-C970-477B-AF85-A6B4BB0424AF}"/>
                </a:ext>
              </a:extLst>
            </p:cNvPr>
            <p:cNvGrpSpPr/>
            <p:nvPr/>
          </p:nvGrpSpPr>
          <p:grpSpPr>
            <a:xfrm>
              <a:off x="4474455" y="4560586"/>
              <a:ext cx="451872" cy="296835"/>
              <a:chOff x="4474455" y="4560586"/>
              <a:chExt cx="451872" cy="296835"/>
            </a:xfrm>
            <a:grpFill/>
          </p:grpSpPr>
          <p:cxnSp>
            <p:nvCxnSpPr>
              <p:cNvPr id="506" name="Straight Connector 178">
                <a:extLst>
                  <a:ext uri="{FF2B5EF4-FFF2-40B4-BE49-F238E27FC236}">
                    <a16:creationId xmlns:a16="http://schemas.microsoft.com/office/drawing/2014/main" id="{760BE68C-18CF-407E-870E-D18FD6BC911D}"/>
                  </a:ext>
                </a:extLst>
              </p:cNvPr>
              <p:cNvCxnSpPr/>
              <p:nvPr/>
            </p:nvCxnSpPr>
            <p:spPr>
              <a:xfrm>
                <a:off x="4474455" y="4560586"/>
                <a:ext cx="451872" cy="0"/>
              </a:xfrm>
              <a:prstGeom prst="line">
                <a:avLst/>
              </a:prstGeom>
              <a:grpFill/>
              <a:ln w="19050" cap="flat" cmpd="sng" algn="ctr">
                <a:solidFill>
                  <a:srgbClr val="FFFFFF"/>
                </a:solidFill>
                <a:prstDash val="solid"/>
                <a:miter lim="800000"/>
              </a:ln>
              <a:effectLst/>
            </p:spPr>
          </p:cxnSp>
          <p:cxnSp>
            <p:nvCxnSpPr>
              <p:cNvPr id="507" name="Straight Connector 179">
                <a:extLst>
                  <a:ext uri="{FF2B5EF4-FFF2-40B4-BE49-F238E27FC236}">
                    <a16:creationId xmlns:a16="http://schemas.microsoft.com/office/drawing/2014/main" id="{02708C3C-25EB-481F-A3AC-1E16B9F19FDA}"/>
                  </a:ext>
                </a:extLst>
              </p:cNvPr>
              <p:cNvCxnSpPr/>
              <p:nvPr/>
            </p:nvCxnSpPr>
            <p:spPr>
              <a:xfrm>
                <a:off x="4474455" y="4711664"/>
                <a:ext cx="451872" cy="0"/>
              </a:xfrm>
              <a:prstGeom prst="line">
                <a:avLst/>
              </a:prstGeom>
              <a:grpFill/>
              <a:ln w="19050" cap="flat" cmpd="sng" algn="ctr">
                <a:solidFill>
                  <a:srgbClr val="FFFFFF"/>
                </a:solidFill>
                <a:prstDash val="solid"/>
                <a:miter lim="800000"/>
              </a:ln>
              <a:effectLst/>
            </p:spPr>
          </p:cxnSp>
          <p:cxnSp>
            <p:nvCxnSpPr>
              <p:cNvPr id="508" name="Straight Connector 180">
                <a:extLst>
                  <a:ext uri="{FF2B5EF4-FFF2-40B4-BE49-F238E27FC236}">
                    <a16:creationId xmlns:a16="http://schemas.microsoft.com/office/drawing/2014/main" id="{77CAF196-A964-417B-B517-9389B7E622B1}"/>
                  </a:ext>
                </a:extLst>
              </p:cNvPr>
              <p:cNvCxnSpPr/>
              <p:nvPr/>
            </p:nvCxnSpPr>
            <p:spPr>
              <a:xfrm>
                <a:off x="4474455" y="4857421"/>
                <a:ext cx="451872" cy="0"/>
              </a:xfrm>
              <a:prstGeom prst="line">
                <a:avLst/>
              </a:prstGeom>
              <a:grpFill/>
              <a:ln w="19050" cap="flat" cmpd="sng" algn="ctr">
                <a:solidFill>
                  <a:srgbClr val="FFFFFF"/>
                </a:solidFill>
                <a:prstDash val="solid"/>
                <a:miter lim="800000"/>
              </a:ln>
              <a:effectLst/>
            </p:spPr>
          </p:cxnSp>
        </p:grpSp>
      </p:grpSp>
      <p:sp>
        <p:nvSpPr>
          <p:cNvPr id="509" name="Rectangle: Rounded Corners 181">
            <a:extLst>
              <a:ext uri="{FF2B5EF4-FFF2-40B4-BE49-F238E27FC236}">
                <a16:creationId xmlns:a16="http://schemas.microsoft.com/office/drawing/2014/main" id="{660B1982-0AC4-467A-9010-7855BA97494E}"/>
              </a:ext>
            </a:extLst>
          </p:cNvPr>
          <p:cNvSpPr/>
          <p:nvPr/>
        </p:nvSpPr>
        <p:spPr>
          <a:xfrm>
            <a:off x="6075170" y="3085220"/>
            <a:ext cx="599440" cy="294867"/>
          </a:xfrm>
          <a:prstGeom prst="roundRect">
            <a:avLst/>
          </a:prstGeom>
          <a:solidFill>
            <a:srgbClr val="98A2AE"/>
          </a:solidFill>
          <a:ln w="6350" cap="flat" cmpd="sng" algn="ctr">
            <a:noFill/>
            <a:prstDash val="solid"/>
            <a:miter lim="800000"/>
          </a:ln>
          <a:effectLst/>
        </p:spPr>
        <p:txBody>
          <a:bodyPr rot="0" spcFirstLastPara="0" vertOverflow="overflow" horzOverflow="overflow" vert="horz" wrap="square" lIns="27000" tIns="54000" rIns="27000" bIns="5400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FFFFFF"/>
                </a:solidFill>
                <a:effectLst/>
                <a:uLnTx/>
                <a:uFillTx/>
                <a:latin typeface="Nokia Pure Text Light"/>
                <a:ea typeface="+mn-ea"/>
                <a:cs typeface="+mn-cs"/>
              </a:rPr>
              <a:t>NETCONF</a:t>
            </a:r>
          </a:p>
        </p:txBody>
      </p:sp>
      <p:sp>
        <p:nvSpPr>
          <p:cNvPr id="510" name="Rectangle: Rounded Corners 183">
            <a:extLst>
              <a:ext uri="{FF2B5EF4-FFF2-40B4-BE49-F238E27FC236}">
                <a16:creationId xmlns:a16="http://schemas.microsoft.com/office/drawing/2014/main" id="{B7E36052-B1F7-4630-B0DD-1BB3E89719A1}"/>
              </a:ext>
            </a:extLst>
          </p:cNvPr>
          <p:cNvSpPr/>
          <p:nvPr/>
        </p:nvSpPr>
        <p:spPr>
          <a:xfrm>
            <a:off x="6758132" y="3069830"/>
            <a:ext cx="540000" cy="324000"/>
          </a:xfrm>
          <a:prstGeom prst="roundRect">
            <a:avLst/>
          </a:prstGeom>
          <a:solidFill>
            <a:srgbClr val="98A2AE"/>
          </a:solidFill>
          <a:ln w="6350" cap="flat" cmpd="sng" algn="ctr">
            <a:noFill/>
            <a:prstDash val="solid"/>
            <a:miter lim="800000"/>
          </a:ln>
          <a:effectLst/>
        </p:spPr>
        <p:txBody>
          <a:bodyPr rot="0" spcFirstLastPara="0" vertOverflow="overflow" horzOverflow="overflow" vert="horz" wrap="square" lIns="27000" tIns="54000" rIns="27000" bIns="5400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FFFFFF"/>
                </a:solidFill>
                <a:effectLst/>
                <a:uLnTx/>
                <a:uFillTx/>
                <a:latin typeface="Nokia Pure Text Light"/>
                <a:ea typeface="+mn-ea"/>
                <a:cs typeface="+mn-cs"/>
              </a:rPr>
              <a:t>CLI</a:t>
            </a:r>
          </a:p>
        </p:txBody>
      </p:sp>
      <p:sp>
        <p:nvSpPr>
          <p:cNvPr id="511" name="Rectangle: Rounded Corners 184">
            <a:extLst>
              <a:ext uri="{FF2B5EF4-FFF2-40B4-BE49-F238E27FC236}">
                <a16:creationId xmlns:a16="http://schemas.microsoft.com/office/drawing/2014/main" id="{38EC7B1D-30D4-4F76-A2DA-3A6552A4FCDC}"/>
              </a:ext>
            </a:extLst>
          </p:cNvPr>
          <p:cNvSpPr/>
          <p:nvPr/>
        </p:nvSpPr>
        <p:spPr>
          <a:xfrm>
            <a:off x="7396654" y="3057750"/>
            <a:ext cx="540000" cy="324000"/>
          </a:xfrm>
          <a:prstGeom prst="roundRect">
            <a:avLst/>
          </a:prstGeom>
          <a:solidFill>
            <a:srgbClr val="98A2AE"/>
          </a:solidFill>
          <a:ln w="6350" cap="flat" cmpd="sng" algn="ctr">
            <a:noFill/>
            <a:prstDash val="solid"/>
            <a:miter lim="800000"/>
          </a:ln>
          <a:effectLst/>
        </p:spPr>
        <p:txBody>
          <a:bodyPr rot="0" spcFirstLastPara="0" vertOverflow="overflow" horzOverflow="overflow" vert="horz" wrap="square" lIns="27000" tIns="54000" rIns="27000" bIns="5400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FFFFFF"/>
                </a:solidFill>
                <a:effectLst/>
                <a:uLnTx/>
                <a:uFillTx/>
                <a:latin typeface="Nokia Pure Text Light"/>
                <a:ea typeface="+mn-ea"/>
                <a:cs typeface="+mn-cs"/>
              </a:rPr>
              <a:t>SNMP</a:t>
            </a:r>
          </a:p>
        </p:txBody>
      </p:sp>
      <p:grpSp>
        <p:nvGrpSpPr>
          <p:cNvPr id="512" name="Group 19">
            <a:extLst>
              <a:ext uri="{FF2B5EF4-FFF2-40B4-BE49-F238E27FC236}">
                <a16:creationId xmlns:a16="http://schemas.microsoft.com/office/drawing/2014/main" id="{8CBF036A-FA59-4A2E-BE01-4B91E2D329DB}"/>
              </a:ext>
            </a:extLst>
          </p:cNvPr>
          <p:cNvGrpSpPr/>
          <p:nvPr/>
        </p:nvGrpSpPr>
        <p:grpSpPr>
          <a:xfrm>
            <a:off x="6128249" y="3684982"/>
            <a:ext cx="839589" cy="348248"/>
            <a:chOff x="1734984" y="5051627"/>
            <a:chExt cx="1119452" cy="464331"/>
          </a:xfrm>
        </p:grpSpPr>
        <p:sp>
          <p:nvSpPr>
            <p:cNvPr id="513" name="Rectangle 200">
              <a:extLst>
                <a:ext uri="{FF2B5EF4-FFF2-40B4-BE49-F238E27FC236}">
                  <a16:creationId xmlns:a16="http://schemas.microsoft.com/office/drawing/2014/main" id="{D12ACF7B-ACF0-40D0-A5A3-DEDFC129B8EB}"/>
                </a:ext>
              </a:extLst>
            </p:cNvPr>
            <p:cNvSpPr/>
            <p:nvPr/>
          </p:nvSpPr>
          <p:spPr>
            <a:xfrm>
              <a:off x="1734984" y="5051627"/>
              <a:ext cx="1119452" cy="464331"/>
            </a:xfrm>
            <a:prstGeom prst="rect">
              <a:avLst/>
            </a:prstGeom>
            <a:solidFill>
              <a:srgbClr val="124191">
                <a:lumMod val="40000"/>
                <a:lumOff val="60000"/>
              </a:srgbClr>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81000" tIns="81000" rIns="81000" bIns="81000" numCol="1" spcCol="0" rtlCol="0" fromWordArt="0" anchor="ctr" anchorCtr="0" forceAA="0" compatLnSpc="1">
              <a:prstTxWarp prst="textNoShape">
                <a:avLst/>
              </a:prstTxWarp>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NE</a:t>
              </a:r>
            </a:p>
          </p:txBody>
        </p:sp>
        <p:grpSp>
          <p:nvGrpSpPr>
            <p:cNvPr id="514" name="Group 201">
              <a:extLst>
                <a:ext uri="{FF2B5EF4-FFF2-40B4-BE49-F238E27FC236}">
                  <a16:creationId xmlns:a16="http://schemas.microsoft.com/office/drawing/2014/main" id="{447CB0A0-052A-432C-AF4F-D60FD61DDA30}"/>
                </a:ext>
              </a:extLst>
            </p:cNvPr>
            <p:cNvGrpSpPr/>
            <p:nvPr/>
          </p:nvGrpSpPr>
          <p:grpSpPr>
            <a:xfrm>
              <a:off x="2237959" y="5103770"/>
              <a:ext cx="492503" cy="360040"/>
              <a:chOff x="4345856" y="915566"/>
              <a:chExt cx="1887348" cy="1379730"/>
            </a:xfrm>
            <a:solidFill>
              <a:srgbClr val="FFFFFF"/>
            </a:solidFill>
          </p:grpSpPr>
          <p:cxnSp>
            <p:nvCxnSpPr>
              <p:cNvPr id="515" name="Straight Connector 202">
                <a:extLst>
                  <a:ext uri="{FF2B5EF4-FFF2-40B4-BE49-F238E27FC236}">
                    <a16:creationId xmlns:a16="http://schemas.microsoft.com/office/drawing/2014/main" id="{999F468B-86E4-429C-B329-E11B9E297D67}"/>
                  </a:ext>
                </a:extLst>
              </p:cNvPr>
              <p:cNvCxnSpPr>
                <a:cxnSpLocks/>
                <a:stCxn id="519" idx="5"/>
                <a:endCxn id="522" idx="1"/>
              </p:cNvCxnSpPr>
              <p:nvPr/>
            </p:nvCxnSpPr>
            <p:spPr>
              <a:xfrm>
                <a:off x="5671367" y="1222845"/>
                <a:ext cx="254558" cy="249840"/>
              </a:xfrm>
              <a:prstGeom prst="line">
                <a:avLst/>
              </a:prstGeom>
              <a:grpFill/>
              <a:ln w="19050" cap="flat" cmpd="sng" algn="ctr">
                <a:solidFill>
                  <a:srgbClr val="FFFFFF"/>
                </a:solidFill>
                <a:prstDash val="solid"/>
                <a:miter lim="800000"/>
              </a:ln>
              <a:effectLst/>
            </p:spPr>
          </p:cxnSp>
          <p:cxnSp>
            <p:nvCxnSpPr>
              <p:cNvPr id="516" name="Straight Connector 203">
                <a:extLst>
                  <a:ext uri="{FF2B5EF4-FFF2-40B4-BE49-F238E27FC236}">
                    <a16:creationId xmlns:a16="http://schemas.microsoft.com/office/drawing/2014/main" id="{9D085FF2-23B2-4258-8C5B-7975DAD74AA0}"/>
                  </a:ext>
                </a:extLst>
              </p:cNvPr>
              <p:cNvCxnSpPr>
                <a:cxnSpLocks/>
                <a:stCxn id="519" idx="3"/>
                <a:endCxn id="520" idx="7"/>
              </p:cNvCxnSpPr>
              <p:nvPr/>
            </p:nvCxnSpPr>
            <p:spPr>
              <a:xfrm flipH="1">
                <a:off x="5162251" y="1222845"/>
                <a:ext cx="254558" cy="255307"/>
              </a:xfrm>
              <a:prstGeom prst="line">
                <a:avLst/>
              </a:prstGeom>
              <a:grpFill/>
              <a:ln w="19050" cap="flat" cmpd="sng" algn="ctr">
                <a:solidFill>
                  <a:srgbClr val="FFFFFF"/>
                </a:solidFill>
                <a:prstDash val="solid"/>
                <a:miter lim="800000"/>
              </a:ln>
              <a:effectLst/>
            </p:spPr>
          </p:cxnSp>
          <p:cxnSp>
            <p:nvCxnSpPr>
              <p:cNvPr id="517" name="Straight Connector 204">
                <a:extLst>
                  <a:ext uri="{FF2B5EF4-FFF2-40B4-BE49-F238E27FC236}">
                    <a16:creationId xmlns:a16="http://schemas.microsoft.com/office/drawing/2014/main" id="{19542BD0-48EB-4EB6-B6C7-D2128C7982BC}"/>
                  </a:ext>
                </a:extLst>
              </p:cNvPr>
              <p:cNvCxnSpPr>
                <a:cxnSpLocks/>
                <a:stCxn id="520" idx="3"/>
                <a:endCxn id="521" idx="7"/>
              </p:cNvCxnSpPr>
              <p:nvPr/>
            </p:nvCxnSpPr>
            <p:spPr>
              <a:xfrm flipH="1">
                <a:off x="4653135" y="1732710"/>
                <a:ext cx="254558" cy="255307"/>
              </a:xfrm>
              <a:prstGeom prst="line">
                <a:avLst/>
              </a:prstGeom>
              <a:grpFill/>
              <a:ln w="19050" cap="flat" cmpd="sng" algn="ctr">
                <a:solidFill>
                  <a:srgbClr val="FFFFFF"/>
                </a:solidFill>
                <a:prstDash val="solid"/>
                <a:miter lim="800000"/>
              </a:ln>
              <a:effectLst/>
            </p:spPr>
          </p:cxnSp>
          <p:cxnSp>
            <p:nvCxnSpPr>
              <p:cNvPr id="518" name="Straight Connector 205">
                <a:extLst>
                  <a:ext uri="{FF2B5EF4-FFF2-40B4-BE49-F238E27FC236}">
                    <a16:creationId xmlns:a16="http://schemas.microsoft.com/office/drawing/2014/main" id="{38F236C1-54D6-4048-9BA2-C96041AFA864}"/>
                  </a:ext>
                </a:extLst>
              </p:cNvPr>
              <p:cNvCxnSpPr>
                <a:cxnSpLocks/>
                <a:stCxn id="520" idx="5"/>
                <a:endCxn id="523" idx="1"/>
              </p:cNvCxnSpPr>
              <p:nvPr/>
            </p:nvCxnSpPr>
            <p:spPr>
              <a:xfrm>
                <a:off x="5162251" y="1732710"/>
                <a:ext cx="254558" cy="244372"/>
              </a:xfrm>
              <a:prstGeom prst="line">
                <a:avLst/>
              </a:prstGeom>
              <a:grpFill/>
              <a:ln w="19050" cap="flat" cmpd="sng" algn="ctr">
                <a:solidFill>
                  <a:srgbClr val="FFFFFF"/>
                </a:solidFill>
                <a:prstDash val="solid"/>
                <a:miter lim="800000"/>
              </a:ln>
              <a:effectLst/>
            </p:spPr>
          </p:cxnSp>
          <p:sp>
            <p:nvSpPr>
              <p:cNvPr id="519" name="Oval 518">
                <a:extLst>
                  <a:ext uri="{FF2B5EF4-FFF2-40B4-BE49-F238E27FC236}">
                    <a16:creationId xmlns:a16="http://schemas.microsoft.com/office/drawing/2014/main" id="{78454EB8-E803-4199-B3FE-F838EFF8ED1D}"/>
                  </a:ext>
                </a:extLst>
              </p:cNvPr>
              <p:cNvSpPr/>
              <p:nvPr/>
            </p:nvSpPr>
            <p:spPr>
              <a:xfrm>
                <a:off x="5364088" y="915566"/>
                <a:ext cx="360000" cy="360000"/>
              </a:xfrm>
              <a:prstGeom prst="ellipse">
                <a:avLst/>
              </a:prstGeom>
              <a:grpFill/>
              <a:ln w="9525" cap="flat" cmpd="sng" algn="ctr">
                <a:solidFill>
                  <a:srgbClr val="124191">
                    <a:lumMod val="40000"/>
                    <a:lumOff val="60000"/>
                  </a:srgbClr>
                </a:solidFill>
                <a:prstDash val="solid"/>
                <a:miter lim="800000"/>
              </a:ln>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520" name="Oval 519">
                <a:extLst>
                  <a:ext uri="{FF2B5EF4-FFF2-40B4-BE49-F238E27FC236}">
                    <a16:creationId xmlns:a16="http://schemas.microsoft.com/office/drawing/2014/main" id="{0F513045-A7D5-4170-89BE-4CB44872443E}"/>
                  </a:ext>
                </a:extLst>
              </p:cNvPr>
              <p:cNvSpPr/>
              <p:nvPr/>
            </p:nvSpPr>
            <p:spPr>
              <a:xfrm>
                <a:off x="4854972" y="1425431"/>
                <a:ext cx="360000" cy="360000"/>
              </a:xfrm>
              <a:prstGeom prst="ellipse">
                <a:avLst/>
              </a:prstGeom>
              <a:grpFill/>
              <a:ln w="9525" cap="flat" cmpd="sng" algn="ctr">
                <a:solidFill>
                  <a:srgbClr val="124191">
                    <a:lumMod val="40000"/>
                    <a:lumOff val="60000"/>
                  </a:srgbClr>
                </a:solidFill>
                <a:prstDash val="solid"/>
                <a:miter lim="800000"/>
              </a:ln>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521" name="Oval 520">
                <a:extLst>
                  <a:ext uri="{FF2B5EF4-FFF2-40B4-BE49-F238E27FC236}">
                    <a16:creationId xmlns:a16="http://schemas.microsoft.com/office/drawing/2014/main" id="{9AECFDCC-229C-4232-9AA9-420155111F6C}"/>
                  </a:ext>
                </a:extLst>
              </p:cNvPr>
              <p:cNvSpPr/>
              <p:nvPr/>
            </p:nvSpPr>
            <p:spPr>
              <a:xfrm>
                <a:off x="4345856" y="1935296"/>
                <a:ext cx="360000" cy="360000"/>
              </a:xfrm>
              <a:prstGeom prst="ellipse">
                <a:avLst/>
              </a:prstGeom>
              <a:grpFill/>
              <a:ln w="9525" cap="flat" cmpd="sng" algn="ctr">
                <a:solidFill>
                  <a:srgbClr val="124191">
                    <a:lumMod val="40000"/>
                    <a:lumOff val="60000"/>
                  </a:srgbClr>
                </a:solidFill>
                <a:prstDash val="solid"/>
                <a:miter lim="800000"/>
              </a:ln>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522" name="Oval 521">
                <a:extLst>
                  <a:ext uri="{FF2B5EF4-FFF2-40B4-BE49-F238E27FC236}">
                    <a16:creationId xmlns:a16="http://schemas.microsoft.com/office/drawing/2014/main" id="{DC4629D7-D301-437A-854D-DC9E320D8032}"/>
                  </a:ext>
                </a:extLst>
              </p:cNvPr>
              <p:cNvSpPr/>
              <p:nvPr/>
            </p:nvSpPr>
            <p:spPr>
              <a:xfrm>
                <a:off x="5873204" y="1419964"/>
                <a:ext cx="360000" cy="360000"/>
              </a:xfrm>
              <a:prstGeom prst="ellipse">
                <a:avLst/>
              </a:prstGeom>
              <a:grpFill/>
              <a:ln w="9525" cap="flat" cmpd="sng" algn="ctr">
                <a:solidFill>
                  <a:srgbClr val="124191">
                    <a:lumMod val="40000"/>
                    <a:lumOff val="60000"/>
                  </a:srgbClr>
                </a:solidFill>
                <a:prstDash val="solid"/>
                <a:miter lim="800000"/>
              </a:ln>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523" name="Oval 522">
                <a:extLst>
                  <a:ext uri="{FF2B5EF4-FFF2-40B4-BE49-F238E27FC236}">
                    <a16:creationId xmlns:a16="http://schemas.microsoft.com/office/drawing/2014/main" id="{1A84F0B5-ABE7-45A5-8F9E-83445D40255A}"/>
                  </a:ext>
                </a:extLst>
              </p:cNvPr>
              <p:cNvSpPr/>
              <p:nvPr/>
            </p:nvSpPr>
            <p:spPr>
              <a:xfrm>
                <a:off x="5364088" y="1924361"/>
                <a:ext cx="360000" cy="360000"/>
              </a:xfrm>
              <a:prstGeom prst="ellipse">
                <a:avLst/>
              </a:prstGeom>
              <a:grpFill/>
              <a:ln w="9525" cap="flat" cmpd="sng" algn="ctr">
                <a:solidFill>
                  <a:srgbClr val="124191">
                    <a:lumMod val="40000"/>
                    <a:lumOff val="60000"/>
                  </a:srgbClr>
                </a:solidFill>
                <a:prstDash val="solid"/>
                <a:miter lim="800000"/>
              </a:ln>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grpSp>
      </p:grpSp>
      <p:grpSp>
        <p:nvGrpSpPr>
          <p:cNvPr id="524" name="Group 20">
            <a:extLst>
              <a:ext uri="{FF2B5EF4-FFF2-40B4-BE49-F238E27FC236}">
                <a16:creationId xmlns:a16="http://schemas.microsoft.com/office/drawing/2014/main" id="{46A504F2-27ED-4F85-92E7-71892293A713}"/>
              </a:ext>
            </a:extLst>
          </p:cNvPr>
          <p:cNvGrpSpPr/>
          <p:nvPr/>
        </p:nvGrpSpPr>
        <p:grpSpPr>
          <a:xfrm>
            <a:off x="6123800" y="4096176"/>
            <a:ext cx="839589" cy="348248"/>
            <a:chOff x="1718622" y="5602035"/>
            <a:chExt cx="1119452" cy="464331"/>
          </a:xfrm>
        </p:grpSpPr>
        <p:sp>
          <p:nvSpPr>
            <p:cNvPr id="525" name="Rectangle 216">
              <a:extLst>
                <a:ext uri="{FF2B5EF4-FFF2-40B4-BE49-F238E27FC236}">
                  <a16:creationId xmlns:a16="http://schemas.microsoft.com/office/drawing/2014/main" id="{EC22E1E1-8C53-4118-9187-2F29E99744AB}"/>
                </a:ext>
              </a:extLst>
            </p:cNvPr>
            <p:cNvSpPr/>
            <p:nvPr/>
          </p:nvSpPr>
          <p:spPr>
            <a:xfrm>
              <a:off x="1718622" y="5602035"/>
              <a:ext cx="1119452" cy="464331"/>
            </a:xfrm>
            <a:prstGeom prst="rect">
              <a:avLst/>
            </a:prstGeom>
            <a:solidFill>
              <a:srgbClr val="124191">
                <a:lumMod val="60000"/>
                <a:lumOff val="40000"/>
              </a:srgbClr>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81000" tIns="81000" rIns="81000" bIns="81000" numCol="1" spcCol="0" rtlCol="0" fromWordArt="0" anchor="ctr" anchorCtr="0" forceAA="0" compatLnSpc="1">
              <a:prstTxWarp prst="textNoShape">
                <a:avLst/>
              </a:prstTxWarp>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NE</a:t>
              </a:r>
            </a:p>
          </p:txBody>
        </p:sp>
        <p:grpSp>
          <p:nvGrpSpPr>
            <p:cNvPr id="526" name="Group 217">
              <a:extLst>
                <a:ext uri="{FF2B5EF4-FFF2-40B4-BE49-F238E27FC236}">
                  <a16:creationId xmlns:a16="http://schemas.microsoft.com/office/drawing/2014/main" id="{863A6A7E-C48D-4C5E-84B4-0F4521E895C2}"/>
                </a:ext>
              </a:extLst>
            </p:cNvPr>
            <p:cNvGrpSpPr/>
            <p:nvPr/>
          </p:nvGrpSpPr>
          <p:grpSpPr>
            <a:xfrm>
              <a:off x="2221597" y="5654178"/>
              <a:ext cx="504044" cy="360040"/>
              <a:chOff x="4345856" y="915566"/>
              <a:chExt cx="1931575" cy="1379730"/>
            </a:xfrm>
            <a:solidFill>
              <a:srgbClr val="FFFFFF"/>
            </a:solidFill>
          </p:grpSpPr>
          <p:cxnSp>
            <p:nvCxnSpPr>
              <p:cNvPr id="527" name="Straight Connector 218">
                <a:extLst>
                  <a:ext uri="{FF2B5EF4-FFF2-40B4-BE49-F238E27FC236}">
                    <a16:creationId xmlns:a16="http://schemas.microsoft.com/office/drawing/2014/main" id="{A523C0BE-7817-4485-A944-4B06CF74287F}"/>
                  </a:ext>
                </a:extLst>
              </p:cNvPr>
              <p:cNvCxnSpPr>
                <a:stCxn id="531" idx="5"/>
                <a:endCxn id="534" idx="1"/>
              </p:cNvCxnSpPr>
              <p:nvPr/>
            </p:nvCxnSpPr>
            <p:spPr>
              <a:xfrm>
                <a:off x="5715595" y="1222848"/>
                <a:ext cx="254555" cy="249834"/>
              </a:xfrm>
              <a:prstGeom prst="line">
                <a:avLst/>
              </a:prstGeom>
              <a:grpFill/>
              <a:ln w="19050" cap="flat" cmpd="sng" algn="ctr">
                <a:solidFill>
                  <a:srgbClr val="FFFFFF"/>
                </a:solidFill>
                <a:prstDash val="solid"/>
                <a:miter lim="800000"/>
              </a:ln>
              <a:effectLst/>
            </p:spPr>
          </p:cxnSp>
          <p:cxnSp>
            <p:nvCxnSpPr>
              <p:cNvPr id="528" name="Straight Connector 219">
                <a:extLst>
                  <a:ext uri="{FF2B5EF4-FFF2-40B4-BE49-F238E27FC236}">
                    <a16:creationId xmlns:a16="http://schemas.microsoft.com/office/drawing/2014/main" id="{7D29894F-D46A-4D91-8575-5A3F5D6DEA28}"/>
                  </a:ext>
                </a:extLst>
              </p:cNvPr>
              <p:cNvCxnSpPr>
                <a:stCxn id="531" idx="3"/>
                <a:endCxn id="532" idx="7"/>
              </p:cNvCxnSpPr>
              <p:nvPr/>
            </p:nvCxnSpPr>
            <p:spPr>
              <a:xfrm flipH="1">
                <a:off x="5206481" y="1222848"/>
                <a:ext cx="254551" cy="255302"/>
              </a:xfrm>
              <a:prstGeom prst="line">
                <a:avLst/>
              </a:prstGeom>
              <a:grpFill/>
              <a:ln w="19050" cap="flat" cmpd="sng" algn="ctr">
                <a:solidFill>
                  <a:srgbClr val="FFFFFF"/>
                </a:solidFill>
                <a:prstDash val="solid"/>
                <a:miter lim="800000"/>
              </a:ln>
              <a:effectLst/>
            </p:spPr>
          </p:cxnSp>
          <p:cxnSp>
            <p:nvCxnSpPr>
              <p:cNvPr id="529" name="Straight Connector 220">
                <a:extLst>
                  <a:ext uri="{FF2B5EF4-FFF2-40B4-BE49-F238E27FC236}">
                    <a16:creationId xmlns:a16="http://schemas.microsoft.com/office/drawing/2014/main" id="{850F2885-6A93-4F5B-A19F-A2A2068752C7}"/>
                  </a:ext>
                </a:extLst>
              </p:cNvPr>
              <p:cNvCxnSpPr>
                <a:stCxn id="532" idx="3"/>
                <a:endCxn id="533" idx="7"/>
              </p:cNvCxnSpPr>
              <p:nvPr/>
            </p:nvCxnSpPr>
            <p:spPr>
              <a:xfrm flipH="1">
                <a:off x="4653137" y="1732712"/>
                <a:ext cx="298782" cy="255302"/>
              </a:xfrm>
              <a:prstGeom prst="line">
                <a:avLst/>
              </a:prstGeom>
              <a:grpFill/>
              <a:ln w="19050" cap="flat" cmpd="sng" algn="ctr">
                <a:solidFill>
                  <a:srgbClr val="FFFFFF"/>
                </a:solidFill>
                <a:prstDash val="solid"/>
                <a:miter lim="800000"/>
              </a:ln>
              <a:effectLst/>
            </p:spPr>
          </p:cxnSp>
          <p:cxnSp>
            <p:nvCxnSpPr>
              <p:cNvPr id="530" name="Straight Connector 221">
                <a:extLst>
                  <a:ext uri="{FF2B5EF4-FFF2-40B4-BE49-F238E27FC236}">
                    <a16:creationId xmlns:a16="http://schemas.microsoft.com/office/drawing/2014/main" id="{FCE1666A-9FBC-49CB-A5AA-4D7DC55E6FD3}"/>
                  </a:ext>
                </a:extLst>
              </p:cNvPr>
              <p:cNvCxnSpPr>
                <a:stCxn id="532" idx="5"/>
                <a:endCxn id="535" idx="1"/>
              </p:cNvCxnSpPr>
              <p:nvPr/>
            </p:nvCxnSpPr>
            <p:spPr>
              <a:xfrm>
                <a:off x="5206481" y="1732712"/>
                <a:ext cx="210324" cy="244369"/>
              </a:xfrm>
              <a:prstGeom prst="line">
                <a:avLst/>
              </a:prstGeom>
              <a:grpFill/>
              <a:ln w="19050" cap="flat" cmpd="sng" algn="ctr">
                <a:solidFill>
                  <a:srgbClr val="FFFFFF"/>
                </a:solidFill>
                <a:prstDash val="solid"/>
                <a:miter lim="800000"/>
              </a:ln>
              <a:effectLst/>
            </p:spPr>
          </p:cxnSp>
          <p:sp>
            <p:nvSpPr>
              <p:cNvPr id="531" name="Oval 530">
                <a:extLst>
                  <a:ext uri="{FF2B5EF4-FFF2-40B4-BE49-F238E27FC236}">
                    <a16:creationId xmlns:a16="http://schemas.microsoft.com/office/drawing/2014/main" id="{79C86C94-A293-432A-B6B5-0F75785390F1}"/>
                  </a:ext>
                </a:extLst>
              </p:cNvPr>
              <p:cNvSpPr/>
              <p:nvPr/>
            </p:nvSpPr>
            <p:spPr>
              <a:xfrm>
                <a:off x="5408313" y="915566"/>
                <a:ext cx="360000" cy="360001"/>
              </a:xfrm>
              <a:prstGeom prst="ellipse">
                <a:avLst/>
              </a:prstGeom>
              <a:grpFill/>
              <a:ln w="9525" cap="flat" cmpd="sng" algn="ctr">
                <a:solidFill>
                  <a:srgbClr val="124191">
                    <a:lumMod val="60000"/>
                    <a:lumOff val="40000"/>
                  </a:srgbClr>
                </a:solidFill>
                <a:prstDash val="solid"/>
                <a:miter lim="800000"/>
              </a:ln>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532" name="Oval 531">
                <a:extLst>
                  <a:ext uri="{FF2B5EF4-FFF2-40B4-BE49-F238E27FC236}">
                    <a16:creationId xmlns:a16="http://schemas.microsoft.com/office/drawing/2014/main" id="{F176FE0F-482F-4CB9-83F2-7B43A0857DF8}"/>
                  </a:ext>
                </a:extLst>
              </p:cNvPr>
              <p:cNvSpPr/>
              <p:nvPr/>
            </p:nvSpPr>
            <p:spPr>
              <a:xfrm>
                <a:off x="4899200" y="1425431"/>
                <a:ext cx="360000" cy="360001"/>
              </a:xfrm>
              <a:prstGeom prst="ellipse">
                <a:avLst/>
              </a:prstGeom>
              <a:grpFill/>
              <a:ln w="9525" cap="flat" cmpd="sng" algn="ctr">
                <a:solidFill>
                  <a:srgbClr val="124191">
                    <a:lumMod val="60000"/>
                    <a:lumOff val="40000"/>
                  </a:srgbClr>
                </a:solidFill>
                <a:prstDash val="solid"/>
                <a:miter lim="800000"/>
              </a:ln>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533" name="Oval 532">
                <a:extLst>
                  <a:ext uri="{FF2B5EF4-FFF2-40B4-BE49-F238E27FC236}">
                    <a16:creationId xmlns:a16="http://schemas.microsoft.com/office/drawing/2014/main" id="{5AFE8926-E1FA-4E4E-BC22-FBCAE6A71034}"/>
                  </a:ext>
                </a:extLst>
              </p:cNvPr>
              <p:cNvSpPr/>
              <p:nvPr/>
            </p:nvSpPr>
            <p:spPr>
              <a:xfrm>
                <a:off x="4345856" y="1935296"/>
                <a:ext cx="360000" cy="360000"/>
              </a:xfrm>
              <a:prstGeom prst="ellipse">
                <a:avLst/>
              </a:prstGeom>
              <a:grpFill/>
              <a:ln w="9525" cap="flat" cmpd="sng" algn="ctr">
                <a:solidFill>
                  <a:srgbClr val="124191">
                    <a:lumMod val="60000"/>
                    <a:lumOff val="40000"/>
                  </a:srgbClr>
                </a:solidFill>
                <a:prstDash val="solid"/>
                <a:miter lim="800000"/>
              </a:ln>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534" name="Oval 533">
                <a:extLst>
                  <a:ext uri="{FF2B5EF4-FFF2-40B4-BE49-F238E27FC236}">
                    <a16:creationId xmlns:a16="http://schemas.microsoft.com/office/drawing/2014/main" id="{970FE3CD-9AA8-4DE5-8133-7DC6EB436BDF}"/>
                  </a:ext>
                </a:extLst>
              </p:cNvPr>
              <p:cNvSpPr/>
              <p:nvPr/>
            </p:nvSpPr>
            <p:spPr>
              <a:xfrm>
                <a:off x="5917431" y="1419962"/>
                <a:ext cx="360000" cy="360001"/>
              </a:xfrm>
              <a:prstGeom prst="ellipse">
                <a:avLst/>
              </a:prstGeom>
              <a:grpFill/>
              <a:ln w="9525" cap="flat" cmpd="sng" algn="ctr">
                <a:solidFill>
                  <a:srgbClr val="124191">
                    <a:lumMod val="60000"/>
                    <a:lumOff val="40000"/>
                  </a:srgbClr>
                </a:solidFill>
                <a:prstDash val="solid"/>
                <a:miter lim="800000"/>
              </a:ln>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535" name="Oval 534">
                <a:extLst>
                  <a:ext uri="{FF2B5EF4-FFF2-40B4-BE49-F238E27FC236}">
                    <a16:creationId xmlns:a16="http://schemas.microsoft.com/office/drawing/2014/main" id="{CE1382BA-3ECF-4972-9BB4-C963C47AE983}"/>
                  </a:ext>
                </a:extLst>
              </p:cNvPr>
              <p:cNvSpPr/>
              <p:nvPr/>
            </p:nvSpPr>
            <p:spPr>
              <a:xfrm>
                <a:off x="5364088" y="1924361"/>
                <a:ext cx="360000" cy="360000"/>
              </a:xfrm>
              <a:prstGeom prst="ellipse">
                <a:avLst/>
              </a:prstGeom>
              <a:grpFill/>
              <a:ln w="9525" cap="flat" cmpd="sng" algn="ctr">
                <a:solidFill>
                  <a:srgbClr val="124191">
                    <a:lumMod val="60000"/>
                    <a:lumOff val="40000"/>
                  </a:srgbClr>
                </a:solidFill>
                <a:prstDash val="solid"/>
                <a:miter lim="800000"/>
              </a:ln>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grpSp>
      </p:grpSp>
      <p:grpSp>
        <p:nvGrpSpPr>
          <p:cNvPr id="536" name="Group 18">
            <a:extLst>
              <a:ext uri="{FF2B5EF4-FFF2-40B4-BE49-F238E27FC236}">
                <a16:creationId xmlns:a16="http://schemas.microsoft.com/office/drawing/2014/main" id="{7ED143C1-519E-43F1-A59F-115E90F96BEF}"/>
              </a:ext>
            </a:extLst>
          </p:cNvPr>
          <p:cNvGrpSpPr/>
          <p:nvPr/>
        </p:nvGrpSpPr>
        <p:grpSpPr>
          <a:xfrm>
            <a:off x="7009523" y="3684982"/>
            <a:ext cx="839589" cy="348248"/>
            <a:chOff x="2910014" y="5088929"/>
            <a:chExt cx="1119452" cy="464331"/>
          </a:xfrm>
        </p:grpSpPr>
        <p:sp>
          <p:nvSpPr>
            <p:cNvPr id="537" name="Rectangle 227">
              <a:extLst>
                <a:ext uri="{FF2B5EF4-FFF2-40B4-BE49-F238E27FC236}">
                  <a16:creationId xmlns:a16="http://schemas.microsoft.com/office/drawing/2014/main" id="{DA45B0E0-ACB5-4E56-ADAE-E5D5B54999E3}"/>
                </a:ext>
              </a:extLst>
            </p:cNvPr>
            <p:cNvSpPr/>
            <p:nvPr/>
          </p:nvSpPr>
          <p:spPr>
            <a:xfrm>
              <a:off x="2910014" y="5088929"/>
              <a:ext cx="1119452" cy="464331"/>
            </a:xfrm>
            <a:prstGeom prst="rect">
              <a:avLst/>
            </a:prstGeom>
            <a:solidFill>
              <a:srgbClr val="4BDD33"/>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81000" tIns="81000" rIns="81000" bIns="81000" numCol="1" spcCol="0" rtlCol="0" fromWordArt="0" anchor="ctr" anchorCtr="0" forceAA="0" compatLnSpc="1">
              <a:prstTxWarp prst="textNoShape">
                <a:avLst/>
              </a:prstTxWarp>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NE</a:t>
              </a:r>
            </a:p>
          </p:txBody>
        </p:sp>
        <p:grpSp>
          <p:nvGrpSpPr>
            <p:cNvPr id="538" name="Group 228">
              <a:extLst>
                <a:ext uri="{FF2B5EF4-FFF2-40B4-BE49-F238E27FC236}">
                  <a16:creationId xmlns:a16="http://schemas.microsoft.com/office/drawing/2014/main" id="{80C0CA0F-693E-4715-8010-3994A7B7581B}"/>
                </a:ext>
              </a:extLst>
            </p:cNvPr>
            <p:cNvGrpSpPr/>
            <p:nvPr/>
          </p:nvGrpSpPr>
          <p:grpSpPr>
            <a:xfrm>
              <a:off x="3412989" y="5141072"/>
              <a:ext cx="492503" cy="360040"/>
              <a:chOff x="4345856" y="915566"/>
              <a:chExt cx="1887348" cy="1379730"/>
            </a:xfrm>
            <a:solidFill>
              <a:srgbClr val="FFFFFF"/>
            </a:solidFill>
          </p:grpSpPr>
          <p:cxnSp>
            <p:nvCxnSpPr>
              <p:cNvPr id="539" name="Straight Connector 229">
                <a:extLst>
                  <a:ext uri="{FF2B5EF4-FFF2-40B4-BE49-F238E27FC236}">
                    <a16:creationId xmlns:a16="http://schemas.microsoft.com/office/drawing/2014/main" id="{4C912DBD-8E98-4D5B-8FD1-DA4C691F3C7B}"/>
                  </a:ext>
                </a:extLst>
              </p:cNvPr>
              <p:cNvCxnSpPr>
                <a:cxnSpLocks/>
                <a:stCxn id="543" idx="5"/>
                <a:endCxn id="546" idx="1"/>
              </p:cNvCxnSpPr>
              <p:nvPr/>
            </p:nvCxnSpPr>
            <p:spPr>
              <a:xfrm>
                <a:off x="5671367" y="1222845"/>
                <a:ext cx="254558" cy="249840"/>
              </a:xfrm>
              <a:prstGeom prst="line">
                <a:avLst/>
              </a:prstGeom>
              <a:grpFill/>
              <a:ln w="19050" cap="flat" cmpd="sng" algn="ctr">
                <a:solidFill>
                  <a:srgbClr val="FFFFFF"/>
                </a:solidFill>
                <a:prstDash val="solid"/>
                <a:miter lim="800000"/>
              </a:ln>
              <a:effectLst/>
            </p:spPr>
          </p:cxnSp>
          <p:cxnSp>
            <p:nvCxnSpPr>
              <p:cNvPr id="540" name="Straight Connector 230">
                <a:extLst>
                  <a:ext uri="{FF2B5EF4-FFF2-40B4-BE49-F238E27FC236}">
                    <a16:creationId xmlns:a16="http://schemas.microsoft.com/office/drawing/2014/main" id="{94C42A11-E426-4D09-A3D7-8B554E32E306}"/>
                  </a:ext>
                </a:extLst>
              </p:cNvPr>
              <p:cNvCxnSpPr>
                <a:cxnSpLocks/>
                <a:stCxn id="543" idx="3"/>
                <a:endCxn id="544" idx="7"/>
              </p:cNvCxnSpPr>
              <p:nvPr/>
            </p:nvCxnSpPr>
            <p:spPr>
              <a:xfrm flipH="1">
                <a:off x="5162251" y="1222845"/>
                <a:ext cx="254558" cy="255307"/>
              </a:xfrm>
              <a:prstGeom prst="line">
                <a:avLst/>
              </a:prstGeom>
              <a:grpFill/>
              <a:ln w="19050" cap="flat" cmpd="sng" algn="ctr">
                <a:solidFill>
                  <a:srgbClr val="FFFFFF"/>
                </a:solidFill>
                <a:prstDash val="solid"/>
                <a:miter lim="800000"/>
              </a:ln>
              <a:effectLst/>
            </p:spPr>
          </p:cxnSp>
          <p:cxnSp>
            <p:nvCxnSpPr>
              <p:cNvPr id="541" name="Straight Connector 231">
                <a:extLst>
                  <a:ext uri="{FF2B5EF4-FFF2-40B4-BE49-F238E27FC236}">
                    <a16:creationId xmlns:a16="http://schemas.microsoft.com/office/drawing/2014/main" id="{47CF58B5-9AAC-4BDA-A4FC-0636A9BA8BF4}"/>
                  </a:ext>
                </a:extLst>
              </p:cNvPr>
              <p:cNvCxnSpPr>
                <a:cxnSpLocks/>
                <a:stCxn id="544" idx="3"/>
                <a:endCxn id="545" idx="7"/>
              </p:cNvCxnSpPr>
              <p:nvPr/>
            </p:nvCxnSpPr>
            <p:spPr>
              <a:xfrm flipH="1">
                <a:off x="4653135" y="1732710"/>
                <a:ext cx="254558" cy="255307"/>
              </a:xfrm>
              <a:prstGeom prst="line">
                <a:avLst/>
              </a:prstGeom>
              <a:grpFill/>
              <a:ln w="19050" cap="flat" cmpd="sng" algn="ctr">
                <a:solidFill>
                  <a:srgbClr val="FFFFFF"/>
                </a:solidFill>
                <a:prstDash val="solid"/>
                <a:miter lim="800000"/>
              </a:ln>
              <a:effectLst/>
            </p:spPr>
          </p:cxnSp>
          <p:cxnSp>
            <p:nvCxnSpPr>
              <p:cNvPr id="542" name="Straight Connector 232">
                <a:extLst>
                  <a:ext uri="{FF2B5EF4-FFF2-40B4-BE49-F238E27FC236}">
                    <a16:creationId xmlns:a16="http://schemas.microsoft.com/office/drawing/2014/main" id="{0E549778-3C3B-4989-9775-F3B9498FE303}"/>
                  </a:ext>
                </a:extLst>
              </p:cNvPr>
              <p:cNvCxnSpPr>
                <a:cxnSpLocks/>
                <a:stCxn id="544" idx="5"/>
                <a:endCxn id="547" idx="1"/>
              </p:cNvCxnSpPr>
              <p:nvPr/>
            </p:nvCxnSpPr>
            <p:spPr>
              <a:xfrm>
                <a:off x="5162251" y="1732710"/>
                <a:ext cx="254558" cy="244372"/>
              </a:xfrm>
              <a:prstGeom prst="line">
                <a:avLst/>
              </a:prstGeom>
              <a:grpFill/>
              <a:ln w="19050" cap="flat" cmpd="sng" algn="ctr">
                <a:solidFill>
                  <a:srgbClr val="FFFFFF"/>
                </a:solidFill>
                <a:prstDash val="solid"/>
                <a:miter lim="800000"/>
              </a:ln>
              <a:effectLst/>
            </p:spPr>
          </p:cxnSp>
          <p:sp>
            <p:nvSpPr>
              <p:cNvPr id="543" name="Oval 542">
                <a:extLst>
                  <a:ext uri="{FF2B5EF4-FFF2-40B4-BE49-F238E27FC236}">
                    <a16:creationId xmlns:a16="http://schemas.microsoft.com/office/drawing/2014/main" id="{EDF0D291-1292-4855-AFE0-2EE1256B5BE0}"/>
                  </a:ext>
                </a:extLst>
              </p:cNvPr>
              <p:cNvSpPr/>
              <p:nvPr/>
            </p:nvSpPr>
            <p:spPr>
              <a:xfrm>
                <a:off x="5364088" y="915566"/>
                <a:ext cx="360000" cy="360000"/>
              </a:xfrm>
              <a:prstGeom prst="ellipse">
                <a:avLst/>
              </a:prstGeom>
              <a:grpFill/>
              <a:ln w="9525" cap="flat" cmpd="sng" algn="ctr">
                <a:solidFill>
                  <a:srgbClr val="4BDD33"/>
                </a:solidFill>
                <a:prstDash val="solid"/>
                <a:miter lim="800000"/>
              </a:ln>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544" name="Oval 543">
                <a:extLst>
                  <a:ext uri="{FF2B5EF4-FFF2-40B4-BE49-F238E27FC236}">
                    <a16:creationId xmlns:a16="http://schemas.microsoft.com/office/drawing/2014/main" id="{D03AA63C-8FC2-48A7-850C-61563DB357DE}"/>
                  </a:ext>
                </a:extLst>
              </p:cNvPr>
              <p:cNvSpPr/>
              <p:nvPr/>
            </p:nvSpPr>
            <p:spPr>
              <a:xfrm>
                <a:off x="4854972" y="1425431"/>
                <a:ext cx="360000" cy="360000"/>
              </a:xfrm>
              <a:prstGeom prst="ellipse">
                <a:avLst/>
              </a:prstGeom>
              <a:grpFill/>
              <a:ln w="9525" cap="flat" cmpd="sng" algn="ctr">
                <a:solidFill>
                  <a:srgbClr val="4BDD33"/>
                </a:solidFill>
                <a:prstDash val="solid"/>
                <a:miter lim="800000"/>
              </a:ln>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545" name="Oval 544">
                <a:extLst>
                  <a:ext uri="{FF2B5EF4-FFF2-40B4-BE49-F238E27FC236}">
                    <a16:creationId xmlns:a16="http://schemas.microsoft.com/office/drawing/2014/main" id="{896F4DC6-27CB-4C5B-B7B3-198DD635326E}"/>
                  </a:ext>
                </a:extLst>
              </p:cNvPr>
              <p:cNvSpPr/>
              <p:nvPr/>
            </p:nvSpPr>
            <p:spPr>
              <a:xfrm>
                <a:off x="4345856" y="1935296"/>
                <a:ext cx="360000" cy="360000"/>
              </a:xfrm>
              <a:prstGeom prst="ellipse">
                <a:avLst/>
              </a:prstGeom>
              <a:grpFill/>
              <a:ln w="9525" cap="flat" cmpd="sng" algn="ctr">
                <a:solidFill>
                  <a:srgbClr val="4BDD33"/>
                </a:solidFill>
                <a:prstDash val="solid"/>
                <a:miter lim="800000"/>
              </a:ln>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546" name="Oval 545">
                <a:extLst>
                  <a:ext uri="{FF2B5EF4-FFF2-40B4-BE49-F238E27FC236}">
                    <a16:creationId xmlns:a16="http://schemas.microsoft.com/office/drawing/2014/main" id="{101EB07F-7799-481A-AB4B-CA6F53E4E3CA}"/>
                  </a:ext>
                </a:extLst>
              </p:cNvPr>
              <p:cNvSpPr/>
              <p:nvPr/>
            </p:nvSpPr>
            <p:spPr>
              <a:xfrm>
                <a:off x="5873204" y="1419964"/>
                <a:ext cx="360000" cy="360000"/>
              </a:xfrm>
              <a:prstGeom prst="ellipse">
                <a:avLst/>
              </a:prstGeom>
              <a:grpFill/>
              <a:ln w="9525" cap="flat" cmpd="sng" algn="ctr">
                <a:solidFill>
                  <a:srgbClr val="4BDD33"/>
                </a:solidFill>
                <a:prstDash val="solid"/>
                <a:miter lim="800000"/>
              </a:ln>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547" name="Oval 546">
                <a:extLst>
                  <a:ext uri="{FF2B5EF4-FFF2-40B4-BE49-F238E27FC236}">
                    <a16:creationId xmlns:a16="http://schemas.microsoft.com/office/drawing/2014/main" id="{A857C1DF-7243-416B-860B-C41F6CD0AD90}"/>
                  </a:ext>
                </a:extLst>
              </p:cNvPr>
              <p:cNvSpPr/>
              <p:nvPr/>
            </p:nvSpPr>
            <p:spPr>
              <a:xfrm>
                <a:off x="5364088" y="1924361"/>
                <a:ext cx="360000" cy="360000"/>
              </a:xfrm>
              <a:prstGeom prst="ellipse">
                <a:avLst/>
              </a:prstGeom>
              <a:grpFill/>
              <a:ln w="9525" cap="flat" cmpd="sng" algn="ctr">
                <a:solidFill>
                  <a:srgbClr val="4BDD33"/>
                </a:solidFill>
                <a:prstDash val="solid"/>
                <a:miter lim="800000"/>
              </a:ln>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grpSp>
      </p:grpSp>
      <p:grpSp>
        <p:nvGrpSpPr>
          <p:cNvPr id="548" name="Group 21">
            <a:extLst>
              <a:ext uri="{FF2B5EF4-FFF2-40B4-BE49-F238E27FC236}">
                <a16:creationId xmlns:a16="http://schemas.microsoft.com/office/drawing/2014/main" id="{0867D7C9-F54B-42AE-BB9A-2A6544633F07}"/>
              </a:ext>
            </a:extLst>
          </p:cNvPr>
          <p:cNvGrpSpPr/>
          <p:nvPr/>
        </p:nvGrpSpPr>
        <p:grpSpPr>
          <a:xfrm>
            <a:off x="7005389" y="4096176"/>
            <a:ext cx="839589" cy="348248"/>
            <a:chOff x="2918258" y="5614700"/>
            <a:chExt cx="1119452" cy="464331"/>
          </a:xfrm>
        </p:grpSpPr>
        <p:sp>
          <p:nvSpPr>
            <p:cNvPr id="549" name="Rectangle 238">
              <a:extLst>
                <a:ext uri="{FF2B5EF4-FFF2-40B4-BE49-F238E27FC236}">
                  <a16:creationId xmlns:a16="http://schemas.microsoft.com/office/drawing/2014/main" id="{869F0941-9EFF-4447-95D4-8BC411F99313}"/>
                </a:ext>
              </a:extLst>
            </p:cNvPr>
            <p:cNvSpPr/>
            <p:nvPr/>
          </p:nvSpPr>
          <p:spPr>
            <a:xfrm>
              <a:off x="2918258" y="5614700"/>
              <a:ext cx="1119452" cy="464331"/>
            </a:xfrm>
            <a:prstGeom prst="rect">
              <a:avLst/>
            </a:prstGeom>
            <a:solidFill>
              <a:srgbClr val="4BDD33">
                <a:lumMod val="75000"/>
              </a:srgbClr>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81000" tIns="81000" rIns="81000" bIns="81000" numCol="1" spcCol="0" rtlCol="0" fromWordArt="0" anchor="ctr" anchorCtr="0" forceAA="0" compatLnSpc="1">
              <a:prstTxWarp prst="textNoShape">
                <a:avLst/>
              </a:prstTxWarp>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rPr>
                <a:t>NE</a:t>
              </a:r>
            </a:p>
          </p:txBody>
        </p:sp>
        <p:grpSp>
          <p:nvGrpSpPr>
            <p:cNvPr id="550" name="Group 239">
              <a:extLst>
                <a:ext uri="{FF2B5EF4-FFF2-40B4-BE49-F238E27FC236}">
                  <a16:creationId xmlns:a16="http://schemas.microsoft.com/office/drawing/2014/main" id="{FC23CB14-B363-4917-AE3D-D67F698553E9}"/>
                </a:ext>
              </a:extLst>
            </p:cNvPr>
            <p:cNvGrpSpPr/>
            <p:nvPr/>
          </p:nvGrpSpPr>
          <p:grpSpPr>
            <a:xfrm>
              <a:off x="3421233" y="5666843"/>
              <a:ext cx="492503" cy="360040"/>
              <a:chOff x="4345856" y="915566"/>
              <a:chExt cx="1887348" cy="1379730"/>
            </a:xfrm>
            <a:solidFill>
              <a:srgbClr val="FFFFFF"/>
            </a:solidFill>
          </p:grpSpPr>
          <p:cxnSp>
            <p:nvCxnSpPr>
              <p:cNvPr id="551" name="Straight Connector 240">
                <a:extLst>
                  <a:ext uri="{FF2B5EF4-FFF2-40B4-BE49-F238E27FC236}">
                    <a16:creationId xmlns:a16="http://schemas.microsoft.com/office/drawing/2014/main" id="{994AE3F5-698B-4159-9784-36693C69F096}"/>
                  </a:ext>
                </a:extLst>
              </p:cNvPr>
              <p:cNvCxnSpPr>
                <a:stCxn id="555" idx="5"/>
                <a:endCxn id="558" idx="1"/>
              </p:cNvCxnSpPr>
              <p:nvPr/>
            </p:nvCxnSpPr>
            <p:spPr>
              <a:xfrm>
                <a:off x="5671367" y="1222845"/>
                <a:ext cx="254558" cy="249840"/>
              </a:xfrm>
              <a:prstGeom prst="line">
                <a:avLst/>
              </a:prstGeom>
              <a:grpFill/>
              <a:ln w="19050" cap="flat" cmpd="sng" algn="ctr">
                <a:solidFill>
                  <a:srgbClr val="FFFFFF"/>
                </a:solidFill>
                <a:prstDash val="solid"/>
                <a:miter lim="800000"/>
              </a:ln>
              <a:effectLst/>
            </p:spPr>
          </p:cxnSp>
          <p:cxnSp>
            <p:nvCxnSpPr>
              <p:cNvPr id="552" name="Straight Connector 241">
                <a:extLst>
                  <a:ext uri="{FF2B5EF4-FFF2-40B4-BE49-F238E27FC236}">
                    <a16:creationId xmlns:a16="http://schemas.microsoft.com/office/drawing/2014/main" id="{99024308-8F0B-42CB-A6FE-AED04CA7CC72}"/>
                  </a:ext>
                </a:extLst>
              </p:cNvPr>
              <p:cNvCxnSpPr>
                <a:stCxn id="555" idx="3"/>
                <a:endCxn id="556" idx="7"/>
              </p:cNvCxnSpPr>
              <p:nvPr/>
            </p:nvCxnSpPr>
            <p:spPr>
              <a:xfrm flipH="1">
                <a:off x="5162251" y="1222845"/>
                <a:ext cx="254558" cy="255307"/>
              </a:xfrm>
              <a:prstGeom prst="line">
                <a:avLst/>
              </a:prstGeom>
              <a:grpFill/>
              <a:ln w="19050" cap="flat" cmpd="sng" algn="ctr">
                <a:solidFill>
                  <a:srgbClr val="FFFFFF"/>
                </a:solidFill>
                <a:prstDash val="solid"/>
                <a:miter lim="800000"/>
              </a:ln>
              <a:effectLst/>
            </p:spPr>
          </p:cxnSp>
          <p:cxnSp>
            <p:nvCxnSpPr>
              <p:cNvPr id="553" name="Straight Connector 242">
                <a:extLst>
                  <a:ext uri="{FF2B5EF4-FFF2-40B4-BE49-F238E27FC236}">
                    <a16:creationId xmlns:a16="http://schemas.microsoft.com/office/drawing/2014/main" id="{69D7703E-C3DB-4D97-8C72-79E7271F24D5}"/>
                  </a:ext>
                </a:extLst>
              </p:cNvPr>
              <p:cNvCxnSpPr>
                <a:stCxn id="556" idx="3"/>
                <a:endCxn id="557" idx="7"/>
              </p:cNvCxnSpPr>
              <p:nvPr/>
            </p:nvCxnSpPr>
            <p:spPr>
              <a:xfrm flipH="1">
                <a:off x="4653135" y="1732710"/>
                <a:ext cx="254558" cy="255307"/>
              </a:xfrm>
              <a:prstGeom prst="line">
                <a:avLst/>
              </a:prstGeom>
              <a:grpFill/>
              <a:ln w="19050" cap="flat" cmpd="sng" algn="ctr">
                <a:solidFill>
                  <a:srgbClr val="FFFFFF"/>
                </a:solidFill>
                <a:prstDash val="solid"/>
                <a:miter lim="800000"/>
              </a:ln>
              <a:effectLst/>
            </p:spPr>
          </p:cxnSp>
          <p:cxnSp>
            <p:nvCxnSpPr>
              <p:cNvPr id="554" name="Straight Connector 243">
                <a:extLst>
                  <a:ext uri="{FF2B5EF4-FFF2-40B4-BE49-F238E27FC236}">
                    <a16:creationId xmlns:a16="http://schemas.microsoft.com/office/drawing/2014/main" id="{D3561CF9-EF1F-4E90-9826-3EE8F3CA38CA}"/>
                  </a:ext>
                </a:extLst>
              </p:cNvPr>
              <p:cNvCxnSpPr>
                <a:stCxn id="556" idx="5"/>
                <a:endCxn id="559" idx="1"/>
              </p:cNvCxnSpPr>
              <p:nvPr/>
            </p:nvCxnSpPr>
            <p:spPr>
              <a:xfrm>
                <a:off x="5162251" y="1732710"/>
                <a:ext cx="254558" cy="244372"/>
              </a:xfrm>
              <a:prstGeom prst="line">
                <a:avLst/>
              </a:prstGeom>
              <a:grpFill/>
              <a:ln w="19050" cap="flat" cmpd="sng" algn="ctr">
                <a:solidFill>
                  <a:srgbClr val="FFFFFF"/>
                </a:solidFill>
                <a:prstDash val="solid"/>
                <a:miter lim="800000"/>
              </a:ln>
              <a:effectLst/>
            </p:spPr>
          </p:cxnSp>
          <p:sp>
            <p:nvSpPr>
              <p:cNvPr id="555" name="Oval 554">
                <a:extLst>
                  <a:ext uri="{FF2B5EF4-FFF2-40B4-BE49-F238E27FC236}">
                    <a16:creationId xmlns:a16="http://schemas.microsoft.com/office/drawing/2014/main" id="{89033F07-FEA3-403E-A835-108648BACBBC}"/>
                  </a:ext>
                </a:extLst>
              </p:cNvPr>
              <p:cNvSpPr/>
              <p:nvPr/>
            </p:nvSpPr>
            <p:spPr>
              <a:xfrm>
                <a:off x="5364088" y="915566"/>
                <a:ext cx="360000" cy="360000"/>
              </a:xfrm>
              <a:prstGeom prst="ellipse">
                <a:avLst/>
              </a:prstGeom>
              <a:grpFill/>
              <a:ln w="9525" cap="flat" cmpd="sng" algn="ctr">
                <a:solidFill>
                  <a:srgbClr val="4BDD33">
                    <a:lumMod val="75000"/>
                  </a:srgbClr>
                </a:solidFill>
                <a:prstDash val="solid"/>
                <a:miter lim="800000"/>
              </a:ln>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556" name="Oval 555">
                <a:extLst>
                  <a:ext uri="{FF2B5EF4-FFF2-40B4-BE49-F238E27FC236}">
                    <a16:creationId xmlns:a16="http://schemas.microsoft.com/office/drawing/2014/main" id="{217D72C9-AB08-4105-B24E-45E5DD596CED}"/>
                  </a:ext>
                </a:extLst>
              </p:cNvPr>
              <p:cNvSpPr/>
              <p:nvPr/>
            </p:nvSpPr>
            <p:spPr>
              <a:xfrm>
                <a:off x="4854972" y="1425431"/>
                <a:ext cx="360000" cy="360000"/>
              </a:xfrm>
              <a:prstGeom prst="ellipse">
                <a:avLst/>
              </a:prstGeom>
              <a:grpFill/>
              <a:ln w="9525" cap="flat" cmpd="sng" algn="ctr">
                <a:solidFill>
                  <a:srgbClr val="4BDD33">
                    <a:lumMod val="75000"/>
                  </a:srgbClr>
                </a:solidFill>
                <a:prstDash val="solid"/>
                <a:miter lim="800000"/>
              </a:ln>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557" name="Oval 556">
                <a:extLst>
                  <a:ext uri="{FF2B5EF4-FFF2-40B4-BE49-F238E27FC236}">
                    <a16:creationId xmlns:a16="http://schemas.microsoft.com/office/drawing/2014/main" id="{49E3EC87-A187-4647-8081-E4E282627C1A}"/>
                  </a:ext>
                </a:extLst>
              </p:cNvPr>
              <p:cNvSpPr/>
              <p:nvPr/>
            </p:nvSpPr>
            <p:spPr>
              <a:xfrm>
                <a:off x="4345856" y="1935296"/>
                <a:ext cx="360000" cy="360000"/>
              </a:xfrm>
              <a:prstGeom prst="ellipse">
                <a:avLst/>
              </a:prstGeom>
              <a:grpFill/>
              <a:ln w="9525" cap="flat" cmpd="sng" algn="ctr">
                <a:solidFill>
                  <a:srgbClr val="4BDD33">
                    <a:lumMod val="75000"/>
                  </a:srgbClr>
                </a:solidFill>
                <a:prstDash val="solid"/>
                <a:miter lim="800000"/>
              </a:ln>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558" name="Oval 557">
                <a:extLst>
                  <a:ext uri="{FF2B5EF4-FFF2-40B4-BE49-F238E27FC236}">
                    <a16:creationId xmlns:a16="http://schemas.microsoft.com/office/drawing/2014/main" id="{ABF4B15C-EEF0-4D72-8A3B-6647F2A3E214}"/>
                  </a:ext>
                </a:extLst>
              </p:cNvPr>
              <p:cNvSpPr/>
              <p:nvPr/>
            </p:nvSpPr>
            <p:spPr>
              <a:xfrm>
                <a:off x="5873204" y="1419964"/>
                <a:ext cx="360000" cy="360000"/>
              </a:xfrm>
              <a:prstGeom prst="ellipse">
                <a:avLst/>
              </a:prstGeom>
              <a:grpFill/>
              <a:ln w="9525" cap="flat" cmpd="sng" algn="ctr">
                <a:solidFill>
                  <a:srgbClr val="4BDD33">
                    <a:lumMod val="75000"/>
                  </a:srgbClr>
                </a:solidFill>
                <a:prstDash val="solid"/>
                <a:miter lim="800000"/>
              </a:ln>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sp>
            <p:nvSpPr>
              <p:cNvPr id="559" name="Oval 558">
                <a:extLst>
                  <a:ext uri="{FF2B5EF4-FFF2-40B4-BE49-F238E27FC236}">
                    <a16:creationId xmlns:a16="http://schemas.microsoft.com/office/drawing/2014/main" id="{E9D3C48E-9653-4E5E-8CE3-6F1D7E07D34D}"/>
                  </a:ext>
                </a:extLst>
              </p:cNvPr>
              <p:cNvSpPr/>
              <p:nvPr/>
            </p:nvSpPr>
            <p:spPr>
              <a:xfrm>
                <a:off x="5364088" y="1924361"/>
                <a:ext cx="360000" cy="360000"/>
              </a:xfrm>
              <a:prstGeom prst="ellipse">
                <a:avLst/>
              </a:prstGeom>
              <a:grpFill/>
              <a:ln w="9525" cap="flat" cmpd="sng" algn="ctr">
                <a:solidFill>
                  <a:srgbClr val="4BDD33">
                    <a:lumMod val="75000"/>
                  </a:srgbClr>
                </a:solidFill>
                <a:prstDash val="solid"/>
                <a:miter lim="800000"/>
              </a:ln>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Nokia Pure Text Light" panose="020B0403020202020204" pitchFamily="34" charset="0"/>
                  <a:ea typeface="Nokia Pure Text Light" panose="020B0403020202020204" pitchFamily="34" charset="0"/>
                  <a:cs typeface="+mn-cs"/>
                </a:endParaRPr>
              </a:p>
            </p:txBody>
          </p:sp>
        </p:grpSp>
      </p:grpSp>
      <p:sp>
        <p:nvSpPr>
          <p:cNvPr id="560" name="Arrow: Down 22">
            <a:extLst>
              <a:ext uri="{FF2B5EF4-FFF2-40B4-BE49-F238E27FC236}">
                <a16:creationId xmlns:a16="http://schemas.microsoft.com/office/drawing/2014/main" id="{8311B842-9EFD-4177-8FD3-B65EA8413195}"/>
              </a:ext>
            </a:extLst>
          </p:cNvPr>
          <p:cNvSpPr/>
          <p:nvPr/>
        </p:nvSpPr>
        <p:spPr>
          <a:xfrm>
            <a:off x="6607453" y="3459070"/>
            <a:ext cx="185718" cy="197889"/>
          </a:xfrm>
          <a:prstGeom prst="downArrow">
            <a:avLst/>
          </a:prstGeom>
          <a:solidFill>
            <a:srgbClr val="98A2AE"/>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561" name="Arrow: Down 249">
            <a:extLst>
              <a:ext uri="{FF2B5EF4-FFF2-40B4-BE49-F238E27FC236}">
                <a16:creationId xmlns:a16="http://schemas.microsoft.com/office/drawing/2014/main" id="{13084FCE-8BE4-47AC-A6BF-4FBEF1083359}"/>
              </a:ext>
            </a:extLst>
          </p:cNvPr>
          <p:cNvSpPr/>
          <p:nvPr/>
        </p:nvSpPr>
        <p:spPr>
          <a:xfrm flipV="1">
            <a:off x="7282957" y="3440458"/>
            <a:ext cx="185718" cy="197889"/>
          </a:xfrm>
          <a:prstGeom prst="downArrow">
            <a:avLst/>
          </a:prstGeom>
          <a:solidFill>
            <a:srgbClr val="98A2AE"/>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562" name="TextBox 23">
            <a:extLst>
              <a:ext uri="{FF2B5EF4-FFF2-40B4-BE49-F238E27FC236}">
                <a16:creationId xmlns:a16="http://schemas.microsoft.com/office/drawing/2014/main" id="{1F87B7AB-6EA9-4849-9082-C95ECFC353BE}"/>
              </a:ext>
            </a:extLst>
          </p:cNvPr>
          <p:cNvSpPr txBox="1"/>
          <p:nvPr/>
        </p:nvSpPr>
        <p:spPr>
          <a:xfrm>
            <a:off x="7750427" y="1847291"/>
            <a:ext cx="686136" cy="247554"/>
          </a:xfrm>
          <a:prstGeom prst="rect">
            <a:avLst/>
          </a:prstGeom>
          <a:noFill/>
        </p:spPr>
        <p:txBody>
          <a:bodyPr wrap="none" lIns="54000" tIns="54000" rIns="54000" bIns="54000" rtlCol="0">
            <a:spAutoFit/>
          </a:bodyPr>
          <a:lstStyle/>
          <a:p>
            <a:pPr marL="0" marR="0" lvl="0" indent="0" algn="l" defTabSz="342892" rtl="0" eaLnBrk="1" fontAlgn="auto" latinLnBrk="0" hangingPunct="1">
              <a:lnSpc>
                <a:spcPct val="100000"/>
              </a:lnSpc>
              <a:spcBef>
                <a:spcPts val="0"/>
              </a:spcBef>
              <a:spcAft>
                <a:spcPts val="0"/>
              </a:spcAft>
              <a:buClr>
                <a:srgbClr val="001135"/>
              </a:buClr>
              <a:buSzTx/>
              <a:buFontTx/>
              <a:buNone/>
              <a:tabLst/>
              <a:defRPr/>
            </a:pPr>
            <a:r>
              <a:rPr kumimoji="0" lang="en-US" sz="900" b="0" i="0" u="none" strike="noStrike" kern="1200" cap="none" spc="0" normalizeH="0" baseline="0" noProof="0" dirty="0">
                <a:ln>
                  <a:noFill/>
                </a:ln>
                <a:solidFill>
                  <a:srgbClr val="4D5766"/>
                </a:solidFill>
                <a:effectLst/>
                <a:uLnTx/>
                <a:uFillTx/>
                <a:latin typeface="Nokia Pure Text Light"/>
                <a:ea typeface="Nokia Pure Text" panose="020B0503020202020204" pitchFamily="34" charset="0"/>
                <a:cs typeface="Nokia Pure Headline Light"/>
              </a:rPr>
              <a:t>AMI Models</a:t>
            </a:r>
          </a:p>
        </p:txBody>
      </p:sp>
      <p:grpSp>
        <p:nvGrpSpPr>
          <p:cNvPr id="563" name="Group 42">
            <a:extLst>
              <a:ext uri="{FF2B5EF4-FFF2-40B4-BE49-F238E27FC236}">
                <a16:creationId xmlns:a16="http://schemas.microsoft.com/office/drawing/2014/main" id="{4F6739E6-6077-42F8-AE57-85904860D212}"/>
              </a:ext>
            </a:extLst>
          </p:cNvPr>
          <p:cNvGrpSpPr/>
          <p:nvPr/>
        </p:nvGrpSpPr>
        <p:grpSpPr>
          <a:xfrm>
            <a:off x="6093748" y="2500594"/>
            <a:ext cx="407285" cy="453083"/>
            <a:chOff x="761141" y="3336838"/>
            <a:chExt cx="316191" cy="351746"/>
          </a:xfrm>
          <a:solidFill>
            <a:srgbClr val="4D5766"/>
          </a:solidFill>
        </p:grpSpPr>
        <p:sp>
          <p:nvSpPr>
            <p:cNvPr id="564" name="Form 33">
              <a:extLst>
                <a:ext uri="{FF2B5EF4-FFF2-40B4-BE49-F238E27FC236}">
                  <a16:creationId xmlns:a16="http://schemas.microsoft.com/office/drawing/2014/main" id="{93760A47-E2AF-45E5-852D-26A3615E52A2}"/>
                </a:ext>
              </a:extLst>
            </p:cNvPr>
            <p:cNvSpPr/>
            <p:nvPr/>
          </p:nvSpPr>
          <p:spPr bwMode="auto">
            <a:xfrm>
              <a:off x="874157" y="3487949"/>
              <a:ext cx="203175" cy="200635"/>
            </a:xfrm>
            <a:custGeom>
              <a:avLst/>
              <a:gdLst/>
              <a:ahLst/>
              <a:cxnLst/>
              <a:rect l="l" t="t" r="r" b="b"/>
              <a:pathLst>
                <a:path w="1530693" h="1507437">
                  <a:moveTo>
                    <a:pt x="765347" y="298101"/>
                  </a:moveTo>
                  <a:cubicBezTo>
                    <a:pt x="506616" y="298101"/>
                    <a:pt x="296873" y="507632"/>
                    <a:pt x="296873" y="766101"/>
                  </a:cubicBezTo>
                  <a:cubicBezTo>
                    <a:pt x="296873" y="1024570"/>
                    <a:pt x="506616" y="1234101"/>
                    <a:pt x="765347" y="1234101"/>
                  </a:cubicBezTo>
                  <a:cubicBezTo>
                    <a:pt x="1024078" y="1234101"/>
                    <a:pt x="1233821" y="1024570"/>
                    <a:pt x="1233821" y="766101"/>
                  </a:cubicBezTo>
                  <a:cubicBezTo>
                    <a:pt x="1233821" y="507632"/>
                    <a:pt x="1024078" y="298101"/>
                    <a:pt x="765347" y="298101"/>
                  </a:cubicBezTo>
                  <a:close/>
                  <a:moveTo>
                    <a:pt x="702668" y="0"/>
                  </a:moveTo>
                  <a:lnTo>
                    <a:pt x="828025" y="0"/>
                  </a:lnTo>
                  <a:lnTo>
                    <a:pt x="855270" y="154535"/>
                  </a:lnTo>
                  <a:cubicBezTo>
                    <a:pt x="896811" y="160643"/>
                    <a:pt x="937511" y="170951"/>
                    <a:pt x="976764" y="185238"/>
                  </a:cubicBezTo>
                  <a:lnTo>
                    <a:pt x="1089568" y="239813"/>
                  </a:lnTo>
                  <a:lnTo>
                    <a:pt x="1089568" y="239813"/>
                  </a:lnTo>
                  <a:lnTo>
                    <a:pt x="1089569" y="239813"/>
                  </a:lnTo>
                  <a:lnTo>
                    <a:pt x="1089568" y="239813"/>
                  </a:lnTo>
                  <a:lnTo>
                    <a:pt x="1209772" y="138944"/>
                  </a:lnTo>
                  <a:lnTo>
                    <a:pt x="1305801" y="219522"/>
                  </a:lnTo>
                  <a:lnTo>
                    <a:pt x="1227338" y="355416"/>
                  </a:lnTo>
                  <a:cubicBezTo>
                    <a:pt x="1283130" y="418178"/>
                    <a:pt x="1325548" y="491649"/>
                    <a:pt x="1352006" y="571347"/>
                  </a:cubicBezTo>
                  <a:lnTo>
                    <a:pt x="1508925" y="571342"/>
                  </a:lnTo>
                  <a:lnTo>
                    <a:pt x="1530693" y="694795"/>
                  </a:lnTo>
                  <a:lnTo>
                    <a:pt x="1383236" y="748460"/>
                  </a:lnTo>
                  <a:cubicBezTo>
                    <a:pt x="1385632" y="832400"/>
                    <a:pt x="1370901" y="915949"/>
                    <a:pt x="1339939" y="994007"/>
                  </a:cubicBezTo>
                  <a:lnTo>
                    <a:pt x="1460149" y="1094870"/>
                  </a:lnTo>
                  <a:lnTo>
                    <a:pt x="1397470" y="1203432"/>
                  </a:lnTo>
                  <a:lnTo>
                    <a:pt x="1250016" y="1149759"/>
                  </a:lnTo>
                  <a:cubicBezTo>
                    <a:pt x="1197896" y="1215601"/>
                    <a:pt x="1132907" y="1270134"/>
                    <a:pt x="1059014" y="1310029"/>
                  </a:cubicBezTo>
                  <a:lnTo>
                    <a:pt x="1086267" y="1464562"/>
                  </a:lnTo>
                  <a:lnTo>
                    <a:pt x="968470" y="1507437"/>
                  </a:lnTo>
                  <a:lnTo>
                    <a:pt x="890014" y="1371540"/>
                  </a:lnTo>
                  <a:cubicBezTo>
                    <a:pt x="807765" y="1388476"/>
                    <a:pt x="722928" y="1388476"/>
                    <a:pt x="640679" y="1371540"/>
                  </a:cubicBezTo>
                  <a:lnTo>
                    <a:pt x="562223" y="1507437"/>
                  </a:lnTo>
                  <a:lnTo>
                    <a:pt x="444426" y="1464562"/>
                  </a:lnTo>
                  <a:lnTo>
                    <a:pt x="471679" y="1310029"/>
                  </a:lnTo>
                  <a:cubicBezTo>
                    <a:pt x="397786" y="1270134"/>
                    <a:pt x="332797" y="1215602"/>
                    <a:pt x="280677" y="1149759"/>
                  </a:cubicBezTo>
                  <a:lnTo>
                    <a:pt x="133223" y="1203432"/>
                  </a:lnTo>
                  <a:lnTo>
                    <a:pt x="70544" y="1094870"/>
                  </a:lnTo>
                  <a:lnTo>
                    <a:pt x="190754" y="994008"/>
                  </a:lnTo>
                  <a:cubicBezTo>
                    <a:pt x="159793" y="915950"/>
                    <a:pt x="145061" y="832401"/>
                    <a:pt x="147457" y="748461"/>
                  </a:cubicBezTo>
                  <a:lnTo>
                    <a:pt x="0" y="694795"/>
                  </a:lnTo>
                  <a:lnTo>
                    <a:pt x="21768" y="571342"/>
                  </a:lnTo>
                  <a:lnTo>
                    <a:pt x="178687" y="571346"/>
                  </a:lnTo>
                  <a:cubicBezTo>
                    <a:pt x="205144" y="491648"/>
                    <a:pt x="247563" y="418177"/>
                    <a:pt x="303355" y="355415"/>
                  </a:cubicBezTo>
                  <a:lnTo>
                    <a:pt x="224892" y="219522"/>
                  </a:lnTo>
                  <a:lnTo>
                    <a:pt x="320921" y="138944"/>
                  </a:lnTo>
                  <a:lnTo>
                    <a:pt x="441125" y="239813"/>
                  </a:lnTo>
                  <a:cubicBezTo>
                    <a:pt x="512621" y="195767"/>
                    <a:pt x="592342" y="166751"/>
                    <a:pt x="675423" y="154535"/>
                  </a:cubicBezTo>
                  <a:close/>
                </a:path>
              </a:pathLst>
            </a:custGeom>
            <a:grpFill/>
            <a:ln>
              <a:noFill/>
            </a:ln>
            <a:effectLst/>
          </p:spPr>
        </p:sp>
        <p:sp>
          <p:nvSpPr>
            <p:cNvPr id="565" name="Form 31">
              <a:extLst>
                <a:ext uri="{FF2B5EF4-FFF2-40B4-BE49-F238E27FC236}">
                  <a16:creationId xmlns:a16="http://schemas.microsoft.com/office/drawing/2014/main" id="{E3D13A28-9412-48C3-8F8F-234171BCD7D6}"/>
                </a:ext>
              </a:extLst>
            </p:cNvPr>
            <p:cNvSpPr/>
            <p:nvPr/>
          </p:nvSpPr>
          <p:spPr bwMode="auto">
            <a:xfrm>
              <a:off x="761141" y="3439695"/>
              <a:ext cx="134603" cy="146032"/>
            </a:xfrm>
            <a:custGeom>
              <a:avLst/>
              <a:gdLst/>
              <a:ahLst/>
              <a:cxnLst/>
              <a:rect l="l" t="t" r="r" b="b"/>
              <a:pathLst>
                <a:path w="1011657" h="1097709">
                  <a:moveTo>
                    <a:pt x="505829" y="314855"/>
                  </a:moveTo>
                  <a:cubicBezTo>
                    <a:pt x="376463" y="314855"/>
                    <a:pt x="271592" y="419620"/>
                    <a:pt x="271592" y="548855"/>
                  </a:cubicBezTo>
                  <a:cubicBezTo>
                    <a:pt x="271592" y="678090"/>
                    <a:pt x="376463" y="782855"/>
                    <a:pt x="505829" y="782855"/>
                  </a:cubicBezTo>
                  <a:cubicBezTo>
                    <a:pt x="635195" y="782855"/>
                    <a:pt x="740066" y="678090"/>
                    <a:pt x="740066" y="548855"/>
                  </a:cubicBezTo>
                  <a:cubicBezTo>
                    <a:pt x="740066" y="419620"/>
                    <a:pt x="635195" y="314855"/>
                    <a:pt x="505829" y="314855"/>
                  </a:cubicBezTo>
                  <a:close/>
                  <a:moveTo>
                    <a:pt x="444816" y="0"/>
                  </a:moveTo>
                  <a:lnTo>
                    <a:pt x="566841" y="0"/>
                  </a:lnTo>
                  <a:lnTo>
                    <a:pt x="606470" y="168584"/>
                  </a:lnTo>
                  <a:cubicBezTo>
                    <a:pt x="674014" y="186460"/>
                    <a:pt x="735579" y="222004"/>
                    <a:pt x="784832" y="271561"/>
                  </a:cubicBezTo>
                  <a:lnTo>
                    <a:pt x="784832" y="271562"/>
                  </a:lnTo>
                  <a:lnTo>
                    <a:pt x="950644" y="221589"/>
                  </a:lnTo>
                  <a:lnTo>
                    <a:pt x="1011657" y="327266"/>
                  </a:lnTo>
                  <a:lnTo>
                    <a:pt x="885473" y="445877"/>
                  </a:lnTo>
                  <a:cubicBezTo>
                    <a:pt x="903764" y="513310"/>
                    <a:pt x="903764" y="584399"/>
                    <a:pt x="885473" y="651832"/>
                  </a:cubicBezTo>
                  <a:lnTo>
                    <a:pt x="1011657" y="770443"/>
                  </a:lnTo>
                  <a:lnTo>
                    <a:pt x="950644" y="876120"/>
                  </a:lnTo>
                  <a:lnTo>
                    <a:pt x="784832" y="826147"/>
                  </a:lnTo>
                  <a:cubicBezTo>
                    <a:pt x="735579" y="875704"/>
                    <a:pt x="674014" y="911248"/>
                    <a:pt x="606470" y="929124"/>
                  </a:cubicBezTo>
                  <a:lnTo>
                    <a:pt x="566841" y="1097709"/>
                  </a:lnTo>
                  <a:lnTo>
                    <a:pt x="444816" y="1097709"/>
                  </a:lnTo>
                  <a:lnTo>
                    <a:pt x="405187" y="929125"/>
                  </a:lnTo>
                  <a:cubicBezTo>
                    <a:pt x="337643" y="911249"/>
                    <a:pt x="276078" y="875705"/>
                    <a:pt x="226825" y="826148"/>
                  </a:cubicBezTo>
                  <a:lnTo>
                    <a:pt x="61013" y="876120"/>
                  </a:lnTo>
                  <a:lnTo>
                    <a:pt x="0" y="770443"/>
                  </a:lnTo>
                  <a:lnTo>
                    <a:pt x="126184" y="651832"/>
                  </a:lnTo>
                  <a:cubicBezTo>
                    <a:pt x="107893" y="584399"/>
                    <a:pt x="107893" y="513310"/>
                    <a:pt x="126184" y="445877"/>
                  </a:cubicBezTo>
                  <a:lnTo>
                    <a:pt x="0" y="327266"/>
                  </a:lnTo>
                  <a:lnTo>
                    <a:pt x="61013" y="221589"/>
                  </a:lnTo>
                  <a:lnTo>
                    <a:pt x="226825" y="271562"/>
                  </a:lnTo>
                  <a:cubicBezTo>
                    <a:pt x="276078" y="222005"/>
                    <a:pt x="337643" y="186461"/>
                    <a:pt x="405187" y="168585"/>
                  </a:cubicBezTo>
                  <a:close/>
                </a:path>
              </a:pathLst>
            </a:custGeom>
            <a:grpFill/>
            <a:ln>
              <a:noFill/>
            </a:ln>
            <a:effectLst/>
          </p:spPr>
        </p:sp>
        <p:sp>
          <p:nvSpPr>
            <p:cNvPr id="566" name="Form 29">
              <a:extLst>
                <a:ext uri="{FF2B5EF4-FFF2-40B4-BE49-F238E27FC236}">
                  <a16:creationId xmlns:a16="http://schemas.microsoft.com/office/drawing/2014/main" id="{7D7C4B4C-008C-455E-94E2-55FD17D77AA9}"/>
                </a:ext>
              </a:extLst>
            </p:cNvPr>
            <p:cNvSpPr/>
            <p:nvPr/>
          </p:nvSpPr>
          <p:spPr bwMode="auto">
            <a:xfrm rot="20700000">
              <a:off x="843681" y="3336838"/>
              <a:ext cx="132063" cy="143492"/>
            </a:xfrm>
            <a:custGeom>
              <a:avLst/>
              <a:gdLst/>
              <a:ahLst/>
              <a:cxnLst/>
              <a:rect l="l" t="t" r="r" b="b"/>
              <a:pathLst>
                <a:path w="991216" h="1075530">
                  <a:moveTo>
                    <a:pt x="556172" y="311740"/>
                  </a:moveTo>
                  <a:cubicBezTo>
                    <a:pt x="431341" y="278291"/>
                    <a:pt x="303031" y="352371"/>
                    <a:pt x="269582" y="477203"/>
                  </a:cubicBezTo>
                  <a:cubicBezTo>
                    <a:pt x="236134" y="602034"/>
                    <a:pt x="310214" y="730344"/>
                    <a:pt x="435045" y="763793"/>
                  </a:cubicBezTo>
                  <a:cubicBezTo>
                    <a:pt x="559877" y="797241"/>
                    <a:pt x="688187" y="723161"/>
                    <a:pt x="721635" y="598330"/>
                  </a:cubicBezTo>
                  <a:cubicBezTo>
                    <a:pt x="755084" y="473498"/>
                    <a:pt x="681004" y="345188"/>
                    <a:pt x="556172" y="311740"/>
                  </a:cubicBezTo>
                  <a:close/>
                  <a:moveTo>
                    <a:pt x="555388" y="0"/>
                  </a:moveTo>
                  <a:lnTo>
                    <a:pt x="594216" y="165178"/>
                  </a:lnTo>
                  <a:cubicBezTo>
                    <a:pt x="660396" y="182693"/>
                    <a:pt x="720716" y="217519"/>
                    <a:pt x="768974" y="266075"/>
                  </a:cubicBezTo>
                  <a:lnTo>
                    <a:pt x="768974" y="266074"/>
                  </a:lnTo>
                  <a:lnTo>
                    <a:pt x="931436" y="217111"/>
                  </a:lnTo>
                  <a:lnTo>
                    <a:pt x="991216" y="320653"/>
                  </a:lnTo>
                  <a:lnTo>
                    <a:pt x="867582" y="436868"/>
                  </a:lnTo>
                  <a:cubicBezTo>
                    <a:pt x="885503" y="502939"/>
                    <a:pt x="885503" y="572591"/>
                    <a:pt x="867582" y="638661"/>
                  </a:cubicBezTo>
                  <a:lnTo>
                    <a:pt x="991216" y="754877"/>
                  </a:lnTo>
                  <a:lnTo>
                    <a:pt x="931436" y="858419"/>
                  </a:lnTo>
                  <a:lnTo>
                    <a:pt x="768974" y="809456"/>
                  </a:lnTo>
                  <a:cubicBezTo>
                    <a:pt x="720716" y="858012"/>
                    <a:pt x="660395" y="892838"/>
                    <a:pt x="594216" y="910353"/>
                  </a:cubicBezTo>
                  <a:lnTo>
                    <a:pt x="555388" y="1075530"/>
                  </a:lnTo>
                  <a:lnTo>
                    <a:pt x="435828" y="1075530"/>
                  </a:lnTo>
                  <a:lnTo>
                    <a:pt x="397000" y="910352"/>
                  </a:lnTo>
                  <a:cubicBezTo>
                    <a:pt x="330820" y="892837"/>
                    <a:pt x="270500" y="858011"/>
                    <a:pt x="222242" y="809455"/>
                  </a:cubicBezTo>
                  <a:lnTo>
                    <a:pt x="59780" y="858419"/>
                  </a:lnTo>
                  <a:lnTo>
                    <a:pt x="0" y="754877"/>
                  </a:lnTo>
                  <a:lnTo>
                    <a:pt x="123634" y="638662"/>
                  </a:lnTo>
                  <a:cubicBezTo>
                    <a:pt x="105713" y="572591"/>
                    <a:pt x="105713" y="502939"/>
                    <a:pt x="123634" y="436869"/>
                  </a:cubicBezTo>
                  <a:lnTo>
                    <a:pt x="0" y="320653"/>
                  </a:lnTo>
                  <a:lnTo>
                    <a:pt x="59780" y="217111"/>
                  </a:lnTo>
                  <a:lnTo>
                    <a:pt x="222242" y="266074"/>
                  </a:lnTo>
                  <a:cubicBezTo>
                    <a:pt x="270500" y="217518"/>
                    <a:pt x="330821" y="182692"/>
                    <a:pt x="397000" y="165177"/>
                  </a:cubicBezTo>
                  <a:lnTo>
                    <a:pt x="435828" y="0"/>
                  </a:lnTo>
                  <a:close/>
                </a:path>
              </a:pathLst>
            </a:custGeom>
            <a:grpFill/>
            <a:ln>
              <a:noFill/>
            </a:ln>
            <a:effectLst/>
          </p:spPr>
        </p:sp>
      </p:grpSp>
      <p:grpSp>
        <p:nvGrpSpPr>
          <p:cNvPr id="567" name="Gruppierung 75">
            <a:extLst>
              <a:ext uri="{FF2B5EF4-FFF2-40B4-BE49-F238E27FC236}">
                <a16:creationId xmlns:a16="http://schemas.microsoft.com/office/drawing/2014/main" id="{4CBCB53F-742D-4FC6-9469-DE62151436F0}"/>
              </a:ext>
            </a:extLst>
          </p:cNvPr>
          <p:cNvGrpSpPr>
            <a:grpSpLocks noChangeAspect="1"/>
          </p:cNvGrpSpPr>
          <p:nvPr/>
        </p:nvGrpSpPr>
        <p:grpSpPr bwMode="auto">
          <a:xfrm>
            <a:off x="6858640" y="1189119"/>
            <a:ext cx="540000" cy="485903"/>
            <a:chOff x="4560274" y="2060731"/>
            <a:chExt cx="4152200" cy="3737760"/>
          </a:xfrm>
        </p:grpSpPr>
        <p:grpSp>
          <p:nvGrpSpPr>
            <p:cNvPr id="568" name="Gruppierung 25">
              <a:extLst>
                <a:ext uri="{FF2B5EF4-FFF2-40B4-BE49-F238E27FC236}">
                  <a16:creationId xmlns:a16="http://schemas.microsoft.com/office/drawing/2014/main" id="{B0C32F4B-A90A-48E1-B1F8-E5C69159190F}"/>
                </a:ext>
              </a:extLst>
            </p:cNvPr>
            <p:cNvGrpSpPr>
              <a:grpSpLocks noChangeAspect="1"/>
            </p:cNvGrpSpPr>
            <p:nvPr/>
          </p:nvGrpSpPr>
          <p:grpSpPr bwMode="auto">
            <a:xfrm>
              <a:off x="4560274" y="2060731"/>
              <a:ext cx="4152200" cy="3737760"/>
              <a:chOff x="485844" y="800631"/>
              <a:chExt cx="5403158" cy="4863859"/>
            </a:xfrm>
          </p:grpSpPr>
          <p:sp>
            <p:nvSpPr>
              <p:cNvPr id="570" name="Abgerundetes Rechteck 8">
                <a:extLst>
                  <a:ext uri="{FF2B5EF4-FFF2-40B4-BE49-F238E27FC236}">
                    <a16:creationId xmlns:a16="http://schemas.microsoft.com/office/drawing/2014/main" id="{1FA50FD2-B1ED-49ED-9C31-85E6AE5506ED}"/>
                  </a:ext>
                </a:extLst>
              </p:cNvPr>
              <p:cNvSpPr/>
              <p:nvPr/>
            </p:nvSpPr>
            <p:spPr>
              <a:xfrm>
                <a:off x="1463923" y="1142621"/>
                <a:ext cx="3722384" cy="2441426"/>
              </a:xfrm>
              <a:custGeom>
                <a:avLst/>
                <a:gdLst/>
                <a:ahLst/>
                <a:cxnLst/>
                <a:rect l="l" t="t" r="r" b="b"/>
                <a:pathLst>
                  <a:path w="4302019" h="2701920">
                    <a:moveTo>
                      <a:pt x="4302019" y="2690251"/>
                    </a:moveTo>
                    <a:lnTo>
                      <a:pt x="4302019" y="2701920"/>
                    </a:lnTo>
                    <a:lnTo>
                      <a:pt x="4292379" y="2701920"/>
                    </a:lnTo>
                    <a:close/>
                    <a:moveTo>
                      <a:pt x="992395" y="1674378"/>
                    </a:moveTo>
                    <a:lnTo>
                      <a:pt x="870406" y="2007523"/>
                    </a:lnTo>
                    <a:lnTo>
                      <a:pt x="1242704" y="2007523"/>
                    </a:lnTo>
                    <a:close/>
                    <a:moveTo>
                      <a:pt x="2639460" y="1556507"/>
                    </a:moveTo>
                    <a:lnTo>
                      <a:pt x="2675872" y="1642915"/>
                    </a:lnTo>
                    <a:lnTo>
                      <a:pt x="2723540" y="1556507"/>
                    </a:lnTo>
                    <a:close/>
                    <a:moveTo>
                      <a:pt x="1705389" y="1556507"/>
                    </a:moveTo>
                    <a:lnTo>
                      <a:pt x="1573066" y="2007523"/>
                    </a:lnTo>
                    <a:lnTo>
                      <a:pt x="2642080" y="2007523"/>
                    </a:lnTo>
                    <a:lnTo>
                      <a:pt x="2453017" y="1556507"/>
                    </a:lnTo>
                    <a:close/>
                    <a:moveTo>
                      <a:pt x="1121203" y="1556507"/>
                    </a:moveTo>
                    <a:lnTo>
                      <a:pt x="1420920" y="1963047"/>
                    </a:lnTo>
                    <a:lnTo>
                      <a:pt x="1537436" y="1556507"/>
                    </a:lnTo>
                    <a:close/>
                    <a:moveTo>
                      <a:pt x="2434781" y="1070803"/>
                    </a:moveTo>
                    <a:lnTo>
                      <a:pt x="2624841" y="1521819"/>
                    </a:lnTo>
                    <a:lnTo>
                      <a:pt x="2742677" y="1521819"/>
                    </a:lnTo>
                    <a:lnTo>
                      <a:pt x="2991488" y="1070803"/>
                    </a:lnTo>
                    <a:close/>
                    <a:moveTo>
                      <a:pt x="1847891" y="1070803"/>
                    </a:moveTo>
                    <a:lnTo>
                      <a:pt x="1715567" y="1521819"/>
                    </a:lnTo>
                    <a:lnTo>
                      <a:pt x="2438476" y="1521819"/>
                    </a:lnTo>
                    <a:lnTo>
                      <a:pt x="2249412" y="1070803"/>
                    </a:lnTo>
                    <a:close/>
                    <a:moveTo>
                      <a:pt x="1990392" y="585098"/>
                    </a:moveTo>
                    <a:lnTo>
                      <a:pt x="1858068" y="1036115"/>
                    </a:lnTo>
                    <a:lnTo>
                      <a:pt x="2234871" y="1036115"/>
                    </a:lnTo>
                    <a:lnTo>
                      <a:pt x="2045807" y="585098"/>
                    </a:lnTo>
                    <a:close/>
                    <a:moveTo>
                      <a:pt x="2013208" y="507332"/>
                    </a:moveTo>
                    <a:lnTo>
                      <a:pt x="2000568" y="550410"/>
                    </a:lnTo>
                    <a:lnTo>
                      <a:pt x="2031266" y="550410"/>
                    </a:lnTo>
                    <a:close/>
                    <a:moveTo>
                      <a:pt x="1983537" y="0"/>
                    </a:moveTo>
                    <a:lnTo>
                      <a:pt x="2215484" y="550410"/>
                    </a:lnTo>
                    <a:lnTo>
                      <a:pt x="4168387" y="550410"/>
                    </a:lnTo>
                    <a:lnTo>
                      <a:pt x="4168387" y="585098"/>
                    </a:lnTo>
                    <a:lnTo>
                      <a:pt x="2230102" y="585098"/>
                    </a:lnTo>
                    <a:lnTo>
                      <a:pt x="2420163" y="1036115"/>
                    </a:lnTo>
                    <a:lnTo>
                      <a:pt x="3010624" y="1036115"/>
                    </a:lnTo>
                    <a:lnTo>
                      <a:pt x="3061552" y="943800"/>
                    </a:lnTo>
                    <a:lnTo>
                      <a:pt x="3661561" y="951906"/>
                    </a:lnTo>
                    <a:lnTo>
                      <a:pt x="3663880" y="1036115"/>
                    </a:lnTo>
                    <a:lnTo>
                      <a:pt x="4168387" y="1036115"/>
                    </a:lnTo>
                    <a:lnTo>
                      <a:pt x="4168387" y="1070803"/>
                    </a:lnTo>
                    <a:lnTo>
                      <a:pt x="3664835" y="1070803"/>
                    </a:lnTo>
                    <a:lnTo>
                      <a:pt x="3665864" y="1108157"/>
                    </a:lnTo>
                    <a:lnTo>
                      <a:pt x="3159399" y="1116752"/>
                    </a:lnTo>
                    <a:lnTo>
                      <a:pt x="2935288" y="1521819"/>
                    </a:lnTo>
                    <a:lnTo>
                      <a:pt x="4168387" y="1521819"/>
                    </a:lnTo>
                    <a:lnTo>
                      <a:pt x="4168387" y="1556507"/>
                    </a:lnTo>
                    <a:lnTo>
                      <a:pt x="2916096" y="1556507"/>
                    </a:lnTo>
                    <a:lnTo>
                      <a:pt x="2666561" y="2007523"/>
                    </a:lnTo>
                    <a:lnTo>
                      <a:pt x="4168387" y="2007523"/>
                    </a:lnTo>
                    <a:lnTo>
                      <a:pt x="4168387" y="2042212"/>
                    </a:lnTo>
                    <a:lnTo>
                      <a:pt x="1562889" y="2042212"/>
                    </a:lnTo>
                    <a:lnTo>
                      <a:pt x="1480292" y="2323738"/>
                    </a:lnTo>
                    <a:lnTo>
                      <a:pt x="1268767" y="2042212"/>
                    </a:lnTo>
                    <a:lnTo>
                      <a:pt x="857703" y="2042212"/>
                    </a:lnTo>
                    <a:lnTo>
                      <a:pt x="692552" y="2493228"/>
                    </a:lnTo>
                    <a:lnTo>
                      <a:pt x="4168387" y="2493228"/>
                    </a:lnTo>
                    <a:lnTo>
                      <a:pt x="4168387" y="2527916"/>
                    </a:lnTo>
                    <a:lnTo>
                      <a:pt x="679850" y="2527916"/>
                    </a:lnTo>
                    <a:lnTo>
                      <a:pt x="633167" y="2655407"/>
                    </a:lnTo>
                    <a:lnTo>
                      <a:pt x="485379" y="2576952"/>
                    </a:lnTo>
                    <a:lnTo>
                      <a:pt x="503236" y="2527916"/>
                    </a:lnTo>
                    <a:lnTo>
                      <a:pt x="0" y="2527916"/>
                    </a:lnTo>
                    <a:lnTo>
                      <a:pt x="0" y="2493228"/>
                    </a:lnTo>
                    <a:lnTo>
                      <a:pt x="515868" y="2493228"/>
                    </a:lnTo>
                    <a:lnTo>
                      <a:pt x="680114" y="2042212"/>
                    </a:lnTo>
                    <a:lnTo>
                      <a:pt x="0" y="2042212"/>
                    </a:lnTo>
                    <a:lnTo>
                      <a:pt x="0" y="2007523"/>
                    </a:lnTo>
                    <a:lnTo>
                      <a:pt x="692746" y="2007523"/>
                    </a:lnTo>
                    <a:lnTo>
                      <a:pt x="856992" y="1556507"/>
                    </a:lnTo>
                    <a:lnTo>
                      <a:pt x="0" y="1556507"/>
                    </a:lnTo>
                    <a:lnTo>
                      <a:pt x="0" y="1521819"/>
                    </a:lnTo>
                    <a:lnTo>
                      <a:pt x="869625" y="1521819"/>
                    </a:lnTo>
                    <a:lnTo>
                      <a:pt x="944351" y="1316622"/>
                    </a:lnTo>
                    <a:lnTo>
                      <a:pt x="1095630" y="1521819"/>
                    </a:lnTo>
                    <a:lnTo>
                      <a:pt x="1547378" y="1521819"/>
                    </a:lnTo>
                    <a:lnTo>
                      <a:pt x="1676641" y="1070803"/>
                    </a:lnTo>
                    <a:lnTo>
                      <a:pt x="0" y="1070803"/>
                    </a:lnTo>
                    <a:lnTo>
                      <a:pt x="0" y="1036115"/>
                    </a:lnTo>
                    <a:lnTo>
                      <a:pt x="1686583" y="1036115"/>
                    </a:lnTo>
                    <a:lnTo>
                      <a:pt x="1815846" y="585098"/>
                    </a:lnTo>
                    <a:lnTo>
                      <a:pt x="0" y="585098"/>
                    </a:lnTo>
                    <a:lnTo>
                      <a:pt x="0" y="550410"/>
                    </a:lnTo>
                    <a:lnTo>
                      <a:pt x="1825788" y="550410"/>
                    </a:lnTo>
                    <a:close/>
                  </a:path>
                </a:pathLst>
              </a:custGeom>
              <a:solidFill>
                <a:srgbClr val="FFFFFF"/>
              </a:solidFill>
              <a:ln w="6350" cap="flat" cmpd="sng" algn="ctr">
                <a:noFill/>
                <a:prstDash val="solid"/>
                <a:miter lim="800000"/>
              </a:ln>
              <a:effectLst/>
            </p:spPr>
            <p:txBody>
              <a:bodyPr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mn-ea"/>
                  <a:cs typeface="+mn-cs"/>
                </a:endParaRPr>
              </a:p>
            </p:txBody>
          </p:sp>
          <p:sp>
            <p:nvSpPr>
              <p:cNvPr id="571" name="Abgerundetes Rechteck 18">
                <a:extLst>
                  <a:ext uri="{FF2B5EF4-FFF2-40B4-BE49-F238E27FC236}">
                    <a16:creationId xmlns:a16="http://schemas.microsoft.com/office/drawing/2014/main" id="{D5600EAE-D3FD-45D0-A248-9531B31CCCA4}"/>
                  </a:ext>
                </a:extLst>
              </p:cNvPr>
              <p:cNvSpPr/>
              <p:nvPr/>
            </p:nvSpPr>
            <p:spPr>
              <a:xfrm>
                <a:off x="1027112" y="800631"/>
                <a:ext cx="4320622" cy="3144406"/>
              </a:xfrm>
              <a:custGeom>
                <a:avLst/>
                <a:gdLst>
                  <a:gd name="connsiteX0" fmla="*/ 276462 w 4320000"/>
                  <a:gd name="connsiteY0" fmla="*/ 0 h 3149129"/>
                  <a:gd name="connsiteX1" fmla="*/ 1440002 w 4320000"/>
                  <a:gd name="connsiteY1" fmla="*/ 0 h 3149129"/>
                  <a:gd name="connsiteX2" fmla="*/ 2160002 w 4320000"/>
                  <a:gd name="connsiteY2" fmla="*/ 0 h 3149129"/>
                  <a:gd name="connsiteX3" fmla="*/ 2880002 w 4320000"/>
                  <a:gd name="connsiteY3" fmla="*/ 0 h 3149129"/>
                  <a:gd name="connsiteX4" fmla="*/ 4043536 w 4320000"/>
                  <a:gd name="connsiteY4" fmla="*/ 0 h 3149129"/>
                  <a:gd name="connsiteX5" fmla="*/ 4319998 w 4320000"/>
                  <a:gd name="connsiteY5" fmla="*/ 276462 h 3149129"/>
                  <a:gd name="connsiteX6" fmla="*/ 4319998 w 4320000"/>
                  <a:gd name="connsiteY6" fmla="*/ 854564 h 3149129"/>
                  <a:gd name="connsiteX7" fmla="*/ 4320000 w 4320000"/>
                  <a:gd name="connsiteY7" fmla="*/ 854564 h 3149129"/>
                  <a:gd name="connsiteX8" fmla="*/ 4320000 w 4320000"/>
                  <a:gd name="connsiteY8" fmla="*/ 1574564 h 3149129"/>
                  <a:gd name="connsiteX9" fmla="*/ 4320000 w 4320000"/>
                  <a:gd name="connsiteY9" fmla="*/ 2294564 h 3149129"/>
                  <a:gd name="connsiteX10" fmla="*/ 4319998 w 4320000"/>
                  <a:gd name="connsiteY10" fmla="*/ 2294564 h 3149129"/>
                  <a:gd name="connsiteX11" fmla="*/ 4319998 w 4320000"/>
                  <a:gd name="connsiteY11" fmla="*/ 2872667 h 3149129"/>
                  <a:gd name="connsiteX12" fmla="*/ 4043536 w 4320000"/>
                  <a:gd name="connsiteY12" fmla="*/ 3149129 h 3149129"/>
                  <a:gd name="connsiteX13" fmla="*/ 2098492 w 4320000"/>
                  <a:gd name="connsiteY13" fmla="*/ 3135174 h 3149129"/>
                  <a:gd name="connsiteX14" fmla="*/ 276462 w 4320000"/>
                  <a:gd name="connsiteY14" fmla="*/ 3149129 h 3149129"/>
                  <a:gd name="connsiteX15" fmla="*/ 0 w 4320000"/>
                  <a:gd name="connsiteY15" fmla="*/ 2872667 h 3149129"/>
                  <a:gd name="connsiteX16" fmla="*/ 0 w 4320000"/>
                  <a:gd name="connsiteY16" fmla="*/ 2294564 h 3149129"/>
                  <a:gd name="connsiteX17" fmla="*/ 0 w 4320000"/>
                  <a:gd name="connsiteY17" fmla="*/ 1574564 h 3149129"/>
                  <a:gd name="connsiteX18" fmla="*/ 0 w 4320000"/>
                  <a:gd name="connsiteY18" fmla="*/ 854564 h 3149129"/>
                  <a:gd name="connsiteX19" fmla="*/ 0 w 4320000"/>
                  <a:gd name="connsiteY19" fmla="*/ 276462 h 3149129"/>
                  <a:gd name="connsiteX20" fmla="*/ 276462 w 4320000"/>
                  <a:gd name="connsiteY20" fmla="*/ 0 h 3149129"/>
                  <a:gd name="connsiteX0" fmla="*/ 276462 w 4320000"/>
                  <a:gd name="connsiteY0" fmla="*/ 0 h 3149129"/>
                  <a:gd name="connsiteX1" fmla="*/ 1440002 w 4320000"/>
                  <a:gd name="connsiteY1" fmla="*/ 0 h 3149129"/>
                  <a:gd name="connsiteX2" fmla="*/ 2160002 w 4320000"/>
                  <a:gd name="connsiteY2" fmla="*/ 0 h 3149129"/>
                  <a:gd name="connsiteX3" fmla="*/ 2880002 w 4320000"/>
                  <a:gd name="connsiteY3" fmla="*/ 0 h 3149129"/>
                  <a:gd name="connsiteX4" fmla="*/ 4043536 w 4320000"/>
                  <a:gd name="connsiteY4" fmla="*/ 0 h 3149129"/>
                  <a:gd name="connsiteX5" fmla="*/ 4319998 w 4320000"/>
                  <a:gd name="connsiteY5" fmla="*/ 276462 h 3149129"/>
                  <a:gd name="connsiteX6" fmla="*/ 4319998 w 4320000"/>
                  <a:gd name="connsiteY6" fmla="*/ 854564 h 3149129"/>
                  <a:gd name="connsiteX7" fmla="*/ 4320000 w 4320000"/>
                  <a:gd name="connsiteY7" fmla="*/ 854564 h 3149129"/>
                  <a:gd name="connsiteX8" fmla="*/ 4320000 w 4320000"/>
                  <a:gd name="connsiteY8" fmla="*/ 1574564 h 3149129"/>
                  <a:gd name="connsiteX9" fmla="*/ 4320000 w 4320000"/>
                  <a:gd name="connsiteY9" fmla="*/ 2294564 h 3149129"/>
                  <a:gd name="connsiteX10" fmla="*/ 4319998 w 4320000"/>
                  <a:gd name="connsiteY10" fmla="*/ 2294564 h 3149129"/>
                  <a:gd name="connsiteX11" fmla="*/ 4319998 w 4320000"/>
                  <a:gd name="connsiteY11" fmla="*/ 2872667 h 3149129"/>
                  <a:gd name="connsiteX12" fmla="*/ 4043536 w 4320000"/>
                  <a:gd name="connsiteY12" fmla="*/ 3149129 h 3149129"/>
                  <a:gd name="connsiteX13" fmla="*/ 276462 w 4320000"/>
                  <a:gd name="connsiteY13" fmla="*/ 3149129 h 3149129"/>
                  <a:gd name="connsiteX14" fmla="*/ 0 w 4320000"/>
                  <a:gd name="connsiteY14" fmla="*/ 2872667 h 3149129"/>
                  <a:gd name="connsiteX15" fmla="*/ 0 w 4320000"/>
                  <a:gd name="connsiteY15" fmla="*/ 2294564 h 3149129"/>
                  <a:gd name="connsiteX16" fmla="*/ 0 w 4320000"/>
                  <a:gd name="connsiteY16" fmla="*/ 1574564 h 3149129"/>
                  <a:gd name="connsiteX17" fmla="*/ 0 w 4320000"/>
                  <a:gd name="connsiteY17" fmla="*/ 854564 h 3149129"/>
                  <a:gd name="connsiteX18" fmla="*/ 0 w 4320000"/>
                  <a:gd name="connsiteY18" fmla="*/ 276462 h 3149129"/>
                  <a:gd name="connsiteX19" fmla="*/ 276462 w 4320000"/>
                  <a:gd name="connsiteY19" fmla="*/ 0 h 3149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20000" h="3149129">
                    <a:moveTo>
                      <a:pt x="276462" y="0"/>
                    </a:moveTo>
                    <a:lnTo>
                      <a:pt x="1440002" y="0"/>
                    </a:lnTo>
                    <a:lnTo>
                      <a:pt x="2160002" y="0"/>
                    </a:lnTo>
                    <a:lnTo>
                      <a:pt x="2880002" y="0"/>
                    </a:lnTo>
                    <a:lnTo>
                      <a:pt x="4043536" y="0"/>
                    </a:lnTo>
                    <a:cubicBezTo>
                      <a:pt x="4196222" y="0"/>
                      <a:pt x="4319998" y="123776"/>
                      <a:pt x="4319998" y="276462"/>
                    </a:cubicBezTo>
                    <a:lnTo>
                      <a:pt x="4319998" y="854564"/>
                    </a:lnTo>
                    <a:lnTo>
                      <a:pt x="4320000" y="854564"/>
                    </a:lnTo>
                    <a:lnTo>
                      <a:pt x="4320000" y="1574564"/>
                    </a:lnTo>
                    <a:lnTo>
                      <a:pt x="4320000" y="2294564"/>
                    </a:lnTo>
                    <a:lnTo>
                      <a:pt x="4319998" y="2294564"/>
                    </a:lnTo>
                    <a:lnTo>
                      <a:pt x="4319998" y="2872667"/>
                    </a:lnTo>
                    <a:cubicBezTo>
                      <a:pt x="4319998" y="3025353"/>
                      <a:pt x="4196222" y="3149129"/>
                      <a:pt x="4043536" y="3149129"/>
                    </a:cubicBezTo>
                    <a:lnTo>
                      <a:pt x="276462" y="3149129"/>
                    </a:lnTo>
                    <a:cubicBezTo>
                      <a:pt x="123776" y="3149129"/>
                      <a:pt x="0" y="3025353"/>
                      <a:pt x="0" y="2872667"/>
                    </a:cubicBezTo>
                    <a:lnTo>
                      <a:pt x="0" y="2294564"/>
                    </a:lnTo>
                    <a:lnTo>
                      <a:pt x="0" y="1574564"/>
                    </a:lnTo>
                    <a:lnTo>
                      <a:pt x="0" y="854564"/>
                    </a:lnTo>
                    <a:lnTo>
                      <a:pt x="0" y="276462"/>
                    </a:lnTo>
                    <a:cubicBezTo>
                      <a:pt x="0" y="123776"/>
                      <a:pt x="123776" y="0"/>
                      <a:pt x="276462" y="0"/>
                    </a:cubicBezTo>
                    <a:close/>
                  </a:path>
                </a:pathLst>
              </a:custGeom>
              <a:solidFill>
                <a:srgbClr val="00C9FF"/>
              </a:solidFill>
              <a:ln w="6350" cap="flat" cmpd="sng" algn="ctr">
                <a:noFill/>
                <a:prstDash val="solid"/>
                <a:miter lim="800000"/>
              </a:ln>
              <a:effectLst>
                <a:outerShdw blurRad="25400" dist="25400" dir="2700000" algn="tl" rotWithShape="0">
                  <a:prstClr val="black">
                    <a:alpha val="40000"/>
                  </a:prstClr>
                </a:outerShdw>
              </a:effectLst>
            </p:spPr>
            <p:txBody>
              <a:bodyPr anchor="b"/>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675" b="1" i="0" u="none" strike="noStrike" kern="0" cap="none" spc="0" normalizeH="0" baseline="0" noProof="0" dirty="0">
                    <a:ln>
                      <a:noFill/>
                    </a:ln>
                    <a:solidFill>
                      <a:srgbClr val="FFFFFF"/>
                    </a:solidFill>
                    <a:effectLst/>
                    <a:uLnTx/>
                    <a:uFillTx/>
                    <a:latin typeface="Nokia Pure Text Light"/>
                    <a:ea typeface="+mn-ea"/>
                    <a:cs typeface="Arial"/>
                  </a:rPr>
                  <a:t>SDN</a:t>
                </a:r>
              </a:p>
            </p:txBody>
          </p:sp>
          <p:sp>
            <p:nvSpPr>
              <p:cNvPr id="572" name="Abgerundetes Rechteck 2">
                <a:extLst>
                  <a:ext uri="{FF2B5EF4-FFF2-40B4-BE49-F238E27FC236}">
                    <a16:creationId xmlns:a16="http://schemas.microsoft.com/office/drawing/2014/main" id="{5720813B-2185-4363-86FB-8BD123CC5441}"/>
                  </a:ext>
                </a:extLst>
              </p:cNvPr>
              <p:cNvSpPr>
                <a:spLocks noChangeAspect="1"/>
              </p:cNvSpPr>
              <p:nvPr/>
            </p:nvSpPr>
            <p:spPr bwMode="auto">
              <a:xfrm>
                <a:off x="485844" y="4173030"/>
                <a:ext cx="5403158" cy="1491460"/>
              </a:xfrm>
              <a:custGeom>
                <a:avLst/>
                <a:gdLst>
                  <a:gd name="connsiteX0" fmla="*/ 939683 w 5403158"/>
                  <a:gd name="connsiteY0" fmla="*/ 13956 h 1505377"/>
                  <a:gd name="connsiteX1" fmla="*/ 2765666 w 5403158"/>
                  <a:gd name="connsiteY1" fmla="*/ 0 h 1505377"/>
                  <a:gd name="connsiteX2" fmla="*/ 4462739 w 5403158"/>
                  <a:gd name="connsiteY2" fmla="*/ 13956 h 1505377"/>
                  <a:gd name="connsiteX3" fmla="*/ 5403158 w 5403158"/>
                  <a:gd name="connsiteY3" fmla="*/ 1053154 h 1505377"/>
                  <a:gd name="connsiteX4" fmla="*/ 5395042 w 5403158"/>
                  <a:gd name="connsiteY4" fmla="*/ 1152911 h 1505377"/>
                  <a:gd name="connsiteX5" fmla="*/ 5003686 w 5403158"/>
                  <a:gd name="connsiteY5" fmla="*/ 1505377 h 1505377"/>
                  <a:gd name="connsiteX6" fmla="*/ 3473749 w 5403158"/>
                  <a:gd name="connsiteY6" fmla="*/ 1505377 h 1505377"/>
                  <a:gd name="connsiteX7" fmla="*/ 2753749 w 5403158"/>
                  <a:gd name="connsiteY7" fmla="*/ 1505377 h 1505377"/>
                  <a:gd name="connsiteX8" fmla="*/ 2033749 w 5403158"/>
                  <a:gd name="connsiteY8" fmla="*/ 1505377 h 1505377"/>
                  <a:gd name="connsiteX9" fmla="*/ 399472 w 5403158"/>
                  <a:gd name="connsiteY9" fmla="*/ 1505377 h 1505377"/>
                  <a:gd name="connsiteX10" fmla="*/ 0 w 5403158"/>
                  <a:gd name="connsiteY10" fmla="*/ 1063947 h 1505377"/>
                  <a:gd name="connsiteX11" fmla="*/ 4116 w 5403158"/>
                  <a:gd name="connsiteY11" fmla="*/ 946903 h 1505377"/>
                  <a:gd name="connsiteX12" fmla="*/ 939683 w 5403158"/>
                  <a:gd name="connsiteY12" fmla="*/ 13956 h 1505377"/>
                  <a:gd name="connsiteX0" fmla="*/ 939683 w 5403158"/>
                  <a:gd name="connsiteY0" fmla="*/ 0 h 1491421"/>
                  <a:gd name="connsiteX1" fmla="*/ 4462739 w 5403158"/>
                  <a:gd name="connsiteY1" fmla="*/ 0 h 1491421"/>
                  <a:gd name="connsiteX2" fmla="*/ 5403158 w 5403158"/>
                  <a:gd name="connsiteY2" fmla="*/ 1039198 h 1491421"/>
                  <a:gd name="connsiteX3" fmla="*/ 5395042 w 5403158"/>
                  <a:gd name="connsiteY3" fmla="*/ 1138955 h 1491421"/>
                  <a:gd name="connsiteX4" fmla="*/ 5003686 w 5403158"/>
                  <a:gd name="connsiteY4" fmla="*/ 1491421 h 1491421"/>
                  <a:gd name="connsiteX5" fmla="*/ 3473749 w 5403158"/>
                  <a:gd name="connsiteY5" fmla="*/ 1491421 h 1491421"/>
                  <a:gd name="connsiteX6" fmla="*/ 2753749 w 5403158"/>
                  <a:gd name="connsiteY6" fmla="*/ 1491421 h 1491421"/>
                  <a:gd name="connsiteX7" fmla="*/ 2033749 w 5403158"/>
                  <a:gd name="connsiteY7" fmla="*/ 1491421 h 1491421"/>
                  <a:gd name="connsiteX8" fmla="*/ 399472 w 5403158"/>
                  <a:gd name="connsiteY8" fmla="*/ 1491421 h 1491421"/>
                  <a:gd name="connsiteX9" fmla="*/ 0 w 5403158"/>
                  <a:gd name="connsiteY9" fmla="*/ 1049991 h 1491421"/>
                  <a:gd name="connsiteX10" fmla="*/ 4116 w 5403158"/>
                  <a:gd name="connsiteY10" fmla="*/ 932947 h 1491421"/>
                  <a:gd name="connsiteX11" fmla="*/ 939683 w 5403158"/>
                  <a:gd name="connsiteY11" fmla="*/ 0 h 149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3158" h="1491421">
                    <a:moveTo>
                      <a:pt x="939683" y="0"/>
                    </a:moveTo>
                    <a:lnTo>
                      <a:pt x="4462739" y="0"/>
                    </a:lnTo>
                    <a:cubicBezTo>
                      <a:pt x="4982117" y="0"/>
                      <a:pt x="5403158" y="465266"/>
                      <a:pt x="5403158" y="1039198"/>
                    </a:cubicBezTo>
                    <a:lnTo>
                      <a:pt x="5395042" y="1138955"/>
                    </a:lnTo>
                    <a:cubicBezTo>
                      <a:pt x="5357792" y="1340107"/>
                      <a:pt x="5196731" y="1491421"/>
                      <a:pt x="5003686" y="1491421"/>
                    </a:cubicBezTo>
                    <a:lnTo>
                      <a:pt x="3473749" y="1491421"/>
                    </a:lnTo>
                    <a:lnTo>
                      <a:pt x="2753749" y="1491421"/>
                    </a:lnTo>
                    <a:lnTo>
                      <a:pt x="2033749" y="1491421"/>
                    </a:lnTo>
                    <a:lnTo>
                      <a:pt x="399472" y="1491421"/>
                    </a:lnTo>
                    <a:cubicBezTo>
                      <a:pt x="178850" y="1491421"/>
                      <a:pt x="0" y="1293787"/>
                      <a:pt x="0" y="1049991"/>
                    </a:cubicBezTo>
                    <a:lnTo>
                      <a:pt x="4116" y="932947"/>
                    </a:lnTo>
                    <a:cubicBezTo>
                      <a:pt x="52276" y="408926"/>
                      <a:pt x="452765" y="0"/>
                      <a:pt x="939683" y="0"/>
                    </a:cubicBezTo>
                    <a:close/>
                  </a:path>
                </a:pathLst>
              </a:custGeom>
              <a:solidFill>
                <a:srgbClr val="00C9FF"/>
              </a:solidFill>
              <a:ln>
                <a:noFill/>
              </a:ln>
              <a:effectLst>
                <a:outerShdw blurRad="25400" dist="25400" dir="2700000" algn="tl" rotWithShape="0">
                  <a:prstClr val="black">
                    <a:alpha val="40000"/>
                  </a:prstClr>
                </a:outerShdw>
              </a:effectLst>
              <a:extLst>
                <a:ext uri="{91240B29-F687-4f45-9708-019B960494DF}"/>
              </a:extLst>
            </p:spPr>
            <p:txBody>
              <a:bodyPr lIns="0" tIns="0" rIns="0" bIns="35100" anchor="b" anchorCtr="1"/>
              <a:lstStyle/>
              <a:p>
                <a:pPr marL="0" marR="0" lvl="0" indent="0" algn="ctr" defTabSz="685783" rtl="0" eaLnBrk="0" fontAlgn="auto" latinLnBrk="0" hangingPunct="0">
                  <a:lnSpc>
                    <a:spcPct val="90000"/>
                  </a:lnSpc>
                  <a:spcBef>
                    <a:spcPts val="0"/>
                  </a:spcBef>
                  <a:spcAft>
                    <a:spcPts val="900"/>
                  </a:spcAft>
                  <a:buClr>
                    <a:srgbClr val="FFFFFF"/>
                  </a:buClr>
                  <a:buSzTx/>
                  <a:buFontTx/>
                  <a:buNone/>
                  <a:tabLst>
                    <a:tab pos="2959820" algn="l"/>
                  </a:tabLst>
                  <a:defRPr/>
                </a:pPr>
                <a:endParaRPr kumimoji="0" lang="en-US" sz="600" b="0" i="0" u="none" strike="noStrike" kern="0" cap="none" spc="0" normalizeH="0" baseline="0" noProof="0" dirty="0">
                  <a:ln>
                    <a:noFill/>
                  </a:ln>
                  <a:solidFill>
                    <a:srgbClr val="FFFFFF"/>
                  </a:solidFill>
                  <a:effectLst/>
                  <a:uLnTx/>
                  <a:uFillTx/>
                  <a:latin typeface="Arial"/>
                  <a:ea typeface="+mn-ea"/>
                  <a:cs typeface="Arial"/>
                </a:endParaRPr>
              </a:p>
            </p:txBody>
          </p:sp>
        </p:grpSp>
        <p:sp>
          <p:nvSpPr>
            <p:cNvPr id="569" name="Abgerundetes Rechteck 21">
              <a:extLst>
                <a:ext uri="{FF2B5EF4-FFF2-40B4-BE49-F238E27FC236}">
                  <a16:creationId xmlns:a16="http://schemas.microsoft.com/office/drawing/2014/main" id="{E2AF6CCA-9AC9-4337-98E0-4CE21E11DE93}"/>
                </a:ext>
              </a:extLst>
            </p:cNvPr>
            <p:cNvSpPr>
              <a:spLocks noChangeAspect="1"/>
            </p:cNvSpPr>
            <p:nvPr/>
          </p:nvSpPr>
          <p:spPr bwMode="auto">
            <a:xfrm>
              <a:off x="6151984" y="2507124"/>
              <a:ext cx="1553688" cy="1525807"/>
            </a:xfrm>
            <a:custGeom>
              <a:avLst/>
              <a:gdLst>
                <a:gd name="T0" fmla="*/ 94423 w 1553689"/>
                <a:gd name="T1" fmla="*/ 0 h 1525806"/>
                <a:gd name="T2" fmla="*/ 481925 w 1553689"/>
                <a:gd name="T3" fmla="*/ 0 h 1525806"/>
                <a:gd name="T4" fmla="*/ 576348 w 1553689"/>
                <a:gd name="T5" fmla="*/ 94423 h 1525806"/>
                <a:gd name="T6" fmla="*/ 576348 w 1553689"/>
                <a:gd name="T7" fmla="*/ 207064 h 1525806"/>
                <a:gd name="T8" fmla="*/ 977340 w 1553689"/>
                <a:gd name="T9" fmla="*/ 207064 h 1525806"/>
                <a:gd name="T10" fmla="*/ 977340 w 1553689"/>
                <a:gd name="T11" fmla="*/ 94423 h 1525806"/>
                <a:gd name="T12" fmla="*/ 1071763 w 1553689"/>
                <a:gd name="T13" fmla="*/ 0 h 1525806"/>
                <a:gd name="T14" fmla="*/ 1459265 w 1553689"/>
                <a:gd name="T15" fmla="*/ 0 h 1525806"/>
                <a:gd name="T16" fmla="*/ 1553688 w 1553689"/>
                <a:gd name="T17" fmla="*/ 94423 h 1525806"/>
                <a:gd name="T18" fmla="*/ 1553688 w 1553689"/>
                <a:gd name="T19" fmla="*/ 472106 h 1525806"/>
                <a:gd name="T20" fmla="*/ 1459265 w 1553689"/>
                <a:gd name="T21" fmla="*/ 566529 h 1525806"/>
                <a:gd name="T22" fmla="*/ 1354906 w 1553689"/>
                <a:gd name="T23" fmla="*/ 566529 h 1525806"/>
                <a:gd name="T24" fmla="*/ 1354906 w 1553689"/>
                <a:gd name="T25" fmla="*/ 959278 h 1525806"/>
                <a:gd name="T26" fmla="*/ 1459265 w 1553689"/>
                <a:gd name="T27" fmla="*/ 959278 h 1525806"/>
                <a:gd name="T28" fmla="*/ 1553688 w 1553689"/>
                <a:gd name="T29" fmla="*/ 1053701 h 1525806"/>
                <a:gd name="T30" fmla="*/ 1553688 w 1553689"/>
                <a:gd name="T31" fmla="*/ 1431384 h 1525806"/>
                <a:gd name="T32" fmla="*/ 1459265 w 1553689"/>
                <a:gd name="T33" fmla="*/ 1525807 h 1525806"/>
                <a:gd name="T34" fmla="*/ 1071763 w 1553689"/>
                <a:gd name="T35" fmla="*/ 1525807 h 1525806"/>
                <a:gd name="T36" fmla="*/ 977340 w 1553689"/>
                <a:gd name="T37" fmla="*/ 1431384 h 1525806"/>
                <a:gd name="T38" fmla="*/ 977340 w 1553689"/>
                <a:gd name="T39" fmla="*/ 1053701 h 1525806"/>
                <a:gd name="T40" fmla="*/ 1071763 w 1553689"/>
                <a:gd name="T41" fmla="*/ 959278 h 1525806"/>
                <a:gd name="T42" fmla="*/ 1176123 w 1553689"/>
                <a:gd name="T43" fmla="*/ 959278 h 1525806"/>
                <a:gd name="T44" fmla="*/ 1176123 w 1553689"/>
                <a:gd name="T45" fmla="*/ 566529 h 1525806"/>
                <a:gd name="T46" fmla="*/ 1071763 w 1553689"/>
                <a:gd name="T47" fmla="*/ 566529 h 1525806"/>
                <a:gd name="T48" fmla="*/ 977340 w 1553689"/>
                <a:gd name="T49" fmla="*/ 472106 h 1525806"/>
                <a:gd name="T50" fmla="*/ 977340 w 1553689"/>
                <a:gd name="T51" fmla="*/ 359464 h 1525806"/>
                <a:gd name="T52" fmla="*/ 576348 w 1553689"/>
                <a:gd name="T53" fmla="*/ 359464 h 1525806"/>
                <a:gd name="T54" fmla="*/ 576348 w 1553689"/>
                <a:gd name="T55" fmla="*/ 472106 h 1525806"/>
                <a:gd name="T56" fmla="*/ 481925 w 1553689"/>
                <a:gd name="T57" fmla="*/ 566529 h 1525806"/>
                <a:gd name="T58" fmla="*/ 94423 w 1553689"/>
                <a:gd name="T59" fmla="*/ 566529 h 1525806"/>
                <a:gd name="T60" fmla="*/ 0 w 1553689"/>
                <a:gd name="T61" fmla="*/ 472106 h 1525806"/>
                <a:gd name="T62" fmla="*/ 0 w 1553689"/>
                <a:gd name="T63" fmla="*/ 94423 h 1525806"/>
                <a:gd name="T64" fmla="*/ 94423 w 1553689"/>
                <a:gd name="T65" fmla="*/ 0 h 15258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53689"/>
                <a:gd name="T100" fmla="*/ 0 h 1525806"/>
                <a:gd name="T101" fmla="*/ 1553689 w 1553689"/>
                <a:gd name="T102" fmla="*/ 1525806 h 15258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53689" h="1525806">
                  <a:moveTo>
                    <a:pt x="94423" y="0"/>
                  </a:moveTo>
                  <a:lnTo>
                    <a:pt x="481925" y="0"/>
                  </a:lnTo>
                  <a:cubicBezTo>
                    <a:pt x="534073" y="0"/>
                    <a:pt x="576348" y="42275"/>
                    <a:pt x="576348" y="94423"/>
                  </a:cubicBezTo>
                  <a:lnTo>
                    <a:pt x="576348" y="207064"/>
                  </a:lnTo>
                  <a:lnTo>
                    <a:pt x="977341" y="207064"/>
                  </a:lnTo>
                  <a:lnTo>
                    <a:pt x="977341" y="94423"/>
                  </a:lnTo>
                  <a:cubicBezTo>
                    <a:pt x="977341" y="42275"/>
                    <a:pt x="1019616" y="0"/>
                    <a:pt x="1071764" y="0"/>
                  </a:cubicBezTo>
                  <a:lnTo>
                    <a:pt x="1459266" y="0"/>
                  </a:lnTo>
                  <a:cubicBezTo>
                    <a:pt x="1511414" y="0"/>
                    <a:pt x="1553689" y="42275"/>
                    <a:pt x="1553689" y="94423"/>
                  </a:cubicBezTo>
                  <a:lnTo>
                    <a:pt x="1553689" y="472106"/>
                  </a:lnTo>
                  <a:cubicBezTo>
                    <a:pt x="1553689" y="524254"/>
                    <a:pt x="1511414" y="566529"/>
                    <a:pt x="1459266" y="566529"/>
                  </a:cubicBezTo>
                  <a:lnTo>
                    <a:pt x="1354907" y="566529"/>
                  </a:lnTo>
                  <a:lnTo>
                    <a:pt x="1354907" y="959277"/>
                  </a:lnTo>
                  <a:lnTo>
                    <a:pt x="1459266" y="959277"/>
                  </a:lnTo>
                  <a:cubicBezTo>
                    <a:pt x="1511414" y="959277"/>
                    <a:pt x="1553689" y="1001552"/>
                    <a:pt x="1553689" y="1053700"/>
                  </a:cubicBezTo>
                  <a:lnTo>
                    <a:pt x="1553689" y="1431383"/>
                  </a:lnTo>
                  <a:cubicBezTo>
                    <a:pt x="1553689" y="1483531"/>
                    <a:pt x="1511414" y="1525806"/>
                    <a:pt x="1459266" y="1525806"/>
                  </a:cubicBezTo>
                  <a:lnTo>
                    <a:pt x="1071764" y="1525806"/>
                  </a:lnTo>
                  <a:cubicBezTo>
                    <a:pt x="1019616" y="1525806"/>
                    <a:pt x="977341" y="1483531"/>
                    <a:pt x="977341" y="1431383"/>
                  </a:cubicBezTo>
                  <a:lnTo>
                    <a:pt x="977341" y="1053700"/>
                  </a:lnTo>
                  <a:cubicBezTo>
                    <a:pt x="977341" y="1001552"/>
                    <a:pt x="1019616" y="959277"/>
                    <a:pt x="1071764" y="959277"/>
                  </a:cubicBezTo>
                  <a:lnTo>
                    <a:pt x="1176124" y="959277"/>
                  </a:lnTo>
                  <a:lnTo>
                    <a:pt x="1176124" y="566529"/>
                  </a:lnTo>
                  <a:lnTo>
                    <a:pt x="1071764" y="566529"/>
                  </a:lnTo>
                  <a:cubicBezTo>
                    <a:pt x="1019616" y="566529"/>
                    <a:pt x="977341" y="524254"/>
                    <a:pt x="977341" y="472106"/>
                  </a:cubicBezTo>
                  <a:lnTo>
                    <a:pt x="977341" y="359464"/>
                  </a:lnTo>
                  <a:lnTo>
                    <a:pt x="576348" y="359464"/>
                  </a:lnTo>
                  <a:lnTo>
                    <a:pt x="576348" y="472106"/>
                  </a:lnTo>
                  <a:cubicBezTo>
                    <a:pt x="576348" y="524254"/>
                    <a:pt x="534073" y="566529"/>
                    <a:pt x="481925" y="566529"/>
                  </a:cubicBezTo>
                  <a:lnTo>
                    <a:pt x="94423" y="566529"/>
                  </a:lnTo>
                  <a:cubicBezTo>
                    <a:pt x="42275" y="566529"/>
                    <a:pt x="0" y="524254"/>
                    <a:pt x="0" y="472106"/>
                  </a:cubicBezTo>
                  <a:lnTo>
                    <a:pt x="0" y="94423"/>
                  </a:lnTo>
                  <a:cubicBezTo>
                    <a:pt x="0" y="42275"/>
                    <a:pt x="42275" y="0"/>
                    <a:pt x="9442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ヒラギノ角ゴ Pro W3"/>
                <a:cs typeface="+mn-cs"/>
              </a:endParaRPr>
            </a:p>
          </p:txBody>
        </p:sp>
      </p:grpSp>
      <p:grpSp>
        <p:nvGrpSpPr>
          <p:cNvPr id="573" name="Gruppierung 10">
            <a:extLst>
              <a:ext uri="{FF2B5EF4-FFF2-40B4-BE49-F238E27FC236}">
                <a16:creationId xmlns:a16="http://schemas.microsoft.com/office/drawing/2014/main" id="{BFCF014F-E7DC-4104-A4AF-0D2C34634B63}"/>
              </a:ext>
            </a:extLst>
          </p:cNvPr>
          <p:cNvGrpSpPr>
            <a:grpSpLocks noChangeAspect="1"/>
          </p:cNvGrpSpPr>
          <p:nvPr/>
        </p:nvGrpSpPr>
        <p:grpSpPr bwMode="auto">
          <a:xfrm>
            <a:off x="5617359" y="1189119"/>
            <a:ext cx="540000" cy="485715"/>
            <a:chOff x="485844" y="800631"/>
            <a:chExt cx="5403158" cy="4863859"/>
          </a:xfrm>
        </p:grpSpPr>
        <p:sp>
          <p:nvSpPr>
            <p:cNvPr id="574" name="Abgerundetes Rechteck 8">
              <a:extLst>
                <a:ext uri="{FF2B5EF4-FFF2-40B4-BE49-F238E27FC236}">
                  <a16:creationId xmlns:a16="http://schemas.microsoft.com/office/drawing/2014/main" id="{4772DA69-0F23-4AFE-B65C-613490CE6BF0}"/>
                </a:ext>
              </a:extLst>
            </p:cNvPr>
            <p:cNvSpPr/>
            <p:nvPr/>
          </p:nvSpPr>
          <p:spPr>
            <a:xfrm>
              <a:off x="1457841" y="1143962"/>
              <a:ext cx="3725986" cy="2441466"/>
            </a:xfrm>
            <a:custGeom>
              <a:avLst/>
              <a:gdLst/>
              <a:ahLst/>
              <a:cxnLst/>
              <a:rect l="l" t="t" r="r" b="b"/>
              <a:pathLst>
                <a:path w="4302019" h="2701920">
                  <a:moveTo>
                    <a:pt x="4302019" y="2690251"/>
                  </a:moveTo>
                  <a:lnTo>
                    <a:pt x="4302019" y="2701920"/>
                  </a:lnTo>
                  <a:lnTo>
                    <a:pt x="4292379" y="2701920"/>
                  </a:lnTo>
                  <a:close/>
                  <a:moveTo>
                    <a:pt x="992395" y="1674378"/>
                  </a:moveTo>
                  <a:lnTo>
                    <a:pt x="870406" y="2007523"/>
                  </a:lnTo>
                  <a:lnTo>
                    <a:pt x="1242704" y="2007523"/>
                  </a:lnTo>
                  <a:close/>
                  <a:moveTo>
                    <a:pt x="2639460" y="1556507"/>
                  </a:moveTo>
                  <a:lnTo>
                    <a:pt x="2675872" y="1642915"/>
                  </a:lnTo>
                  <a:lnTo>
                    <a:pt x="2723540" y="1556507"/>
                  </a:lnTo>
                  <a:close/>
                  <a:moveTo>
                    <a:pt x="1705389" y="1556507"/>
                  </a:moveTo>
                  <a:lnTo>
                    <a:pt x="1573066" y="2007523"/>
                  </a:lnTo>
                  <a:lnTo>
                    <a:pt x="2642080" y="2007523"/>
                  </a:lnTo>
                  <a:lnTo>
                    <a:pt x="2453017" y="1556507"/>
                  </a:lnTo>
                  <a:close/>
                  <a:moveTo>
                    <a:pt x="1121203" y="1556507"/>
                  </a:moveTo>
                  <a:lnTo>
                    <a:pt x="1420920" y="1963047"/>
                  </a:lnTo>
                  <a:lnTo>
                    <a:pt x="1537436" y="1556507"/>
                  </a:lnTo>
                  <a:close/>
                  <a:moveTo>
                    <a:pt x="2434781" y="1070803"/>
                  </a:moveTo>
                  <a:lnTo>
                    <a:pt x="2624841" y="1521819"/>
                  </a:lnTo>
                  <a:lnTo>
                    <a:pt x="2742677" y="1521819"/>
                  </a:lnTo>
                  <a:lnTo>
                    <a:pt x="2991488" y="1070803"/>
                  </a:lnTo>
                  <a:close/>
                  <a:moveTo>
                    <a:pt x="1847891" y="1070803"/>
                  </a:moveTo>
                  <a:lnTo>
                    <a:pt x="1715567" y="1521819"/>
                  </a:lnTo>
                  <a:lnTo>
                    <a:pt x="2438476" y="1521819"/>
                  </a:lnTo>
                  <a:lnTo>
                    <a:pt x="2249412" y="1070803"/>
                  </a:lnTo>
                  <a:close/>
                  <a:moveTo>
                    <a:pt x="1990392" y="585098"/>
                  </a:moveTo>
                  <a:lnTo>
                    <a:pt x="1858068" y="1036115"/>
                  </a:lnTo>
                  <a:lnTo>
                    <a:pt x="2234871" y="1036115"/>
                  </a:lnTo>
                  <a:lnTo>
                    <a:pt x="2045807" y="585098"/>
                  </a:lnTo>
                  <a:close/>
                  <a:moveTo>
                    <a:pt x="2013208" y="507332"/>
                  </a:moveTo>
                  <a:lnTo>
                    <a:pt x="2000568" y="550410"/>
                  </a:lnTo>
                  <a:lnTo>
                    <a:pt x="2031266" y="550410"/>
                  </a:lnTo>
                  <a:close/>
                  <a:moveTo>
                    <a:pt x="1983537" y="0"/>
                  </a:moveTo>
                  <a:lnTo>
                    <a:pt x="2215484" y="550410"/>
                  </a:lnTo>
                  <a:lnTo>
                    <a:pt x="4168387" y="550410"/>
                  </a:lnTo>
                  <a:lnTo>
                    <a:pt x="4168387" y="585098"/>
                  </a:lnTo>
                  <a:lnTo>
                    <a:pt x="2230102" y="585098"/>
                  </a:lnTo>
                  <a:lnTo>
                    <a:pt x="2420163" y="1036115"/>
                  </a:lnTo>
                  <a:lnTo>
                    <a:pt x="3010624" y="1036115"/>
                  </a:lnTo>
                  <a:lnTo>
                    <a:pt x="3061552" y="943800"/>
                  </a:lnTo>
                  <a:lnTo>
                    <a:pt x="3661561" y="951906"/>
                  </a:lnTo>
                  <a:lnTo>
                    <a:pt x="3663880" y="1036115"/>
                  </a:lnTo>
                  <a:lnTo>
                    <a:pt x="4168387" y="1036115"/>
                  </a:lnTo>
                  <a:lnTo>
                    <a:pt x="4168387" y="1070803"/>
                  </a:lnTo>
                  <a:lnTo>
                    <a:pt x="3664835" y="1070803"/>
                  </a:lnTo>
                  <a:lnTo>
                    <a:pt x="3665864" y="1108157"/>
                  </a:lnTo>
                  <a:lnTo>
                    <a:pt x="3159399" y="1116752"/>
                  </a:lnTo>
                  <a:lnTo>
                    <a:pt x="2935288" y="1521819"/>
                  </a:lnTo>
                  <a:lnTo>
                    <a:pt x="4168387" y="1521819"/>
                  </a:lnTo>
                  <a:lnTo>
                    <a:pt x="4168387" y="1556507"/>
                  </a:lnTo>
                  <a:lnTo>
                    <a:pt x="2916096" y="1556507"/>
                  </a:lnTo>
                  <a:lnTo>
                    <a:pt x="2666561" y="2007523"/>
                  </a:lnTo>
                  <a:lnTo>
                    <a:pt x="4168387" y="2007523"/>
                  </a:lnTo>
                  <a:lnTo>
                    <a:pt x="4168387" y="2042212"/>
                  </a:lnTo>
                  <a:lnTo>
                    <a:pt x="1562889" y="2042212"/>
                  </a:lnTo>
                  <a:lnTo>
                    <a:pt x="1480292" y="2323738"/>
                  </a:lnTo>
                  <a:lnTo>
                    <a:pt x="1268767" y="2042212"/>
                  </a:lnTo>
                  <a:lnTo>
                    <a:pt x="857703" y="2042212"/>
                  </a:lnTo>
                  <a:lnTo>
                    <a:pt x="692552" y="2493228"/>
                  </a:lnTo>
                  <a:lnTo>
                    <a:pt x="4168387" y="2493228"/>
                  </a:lnTo>
                  <a:lnTo>
                    <a:pt x="4168387" y="2527916"/>
                  </a:lnTo>
                  <a:lnTo>
                    <a:pt x="679850" y="2527916"/>
                  </a:lnTo>
                  <a:lnTo>
                    <a:pt x="633167" y="2655407"/>
                  </a:lnTo>
                  <a:lnTo>
                    <a:pt x="485379" y="2576952"/>
                  </a:lnTo>
                  <a:lnTo>
                    <a:pt x="503236" y="2527916"/>
                  </a:lnTo>
                  <a:lnTo>
                    <a:pt x="0" y="2527916"/>
                  </a:lnTo>
                  <a:lnTo>
                    <a:pt x="0" y="2493228"/>
                  </a:lnTo>
                  <a:lnTo>
                    <a:pt x="515868" y="2493228"/>
                  </a:lnTo>
                  <a:lnTo>
                    <a:pt x="680114" y="2042212"/>
                  </a:lnTo>
                  <a:lnTo>
                    <a:pt x="0" y="2042212"/>
                  </a:lnTo>
                  <a:lnTo>
                    <a:pt x="0" y="2007523"/>
                  </a:lnTo>
                  <a:lnTo>
                    <a:pt x="692746" y="2007523"/>
                  </a:lnTo>
                  <a:lnTo>
                    <a:pt x="856992" y="1556507"/>
                  </a:lnTo>
                  <a:lnTo>
                    <a:pt x="0" y="1556507"/>
                  </a:lnTo>
                  <a:lnTo>
                    <a:pt x="0" y="1521819"/>
                  </a:lnTo>
                  <a:lnTo>
                    <a:pt x="869625" y="1521819"/>
                  </a:lnTo>
                  <a:lnTo>
                    <a:pt x="944351" y="1316622"/>
                  </a:lnTo>
                  <a:lnTo>
                    <a:pt x="1095630" y="1521819"/>
                  </a:lnTo>
                  <a:lnTo>
                    <a:pt x="1547378" y="1521819"/>
                  </a:lnTo>
                  <a:lnTo>
                    <a:pt x="1676641" y="1070803"/>
                  </a:lnTo>
                  <a:lnTo>
                    <a:pt x="0" y="1070803"/>
                  </a:lnTo>
                  <a:lnTo>
                    <a:pt x="0" y="1036115"/>
                  </a:lnTo>
                  <a:lnTo>
                    <a:pt x="1686583" y="1036115"/>
                  </a:lnTo>
                  <a:lnTo>
                    <a:pt x="1815846" y="585098"/>
                  </a:lnTo>
                  <a:lnTo>
                    <a:pt x="0" y="585098"/>
                  </a:lnTo>
                  <a:lnTo>
                    <a:pt x="0" y="550410"/>
                  </a:lnTo>
                  <a:lnTo>
                    <a:pt x="1825788" y="550410"/>
                  </a:lnTo>
                  <a:close/>
                </a:path>
              </a:pathLst>
            </a:custGeom>
            <a:solidFill>
              <a:srgbClr val="FFFFFF"/>
            </a:solidFill>
            <a:ln w="6350" cap="flat" cmpd="sng" algn="ctr">
              <a:noFill/>
              <a:prstDash val="solid"/>
              <a:miter lim="800000"/>
            </a:ln>
            <a:effectLst/>
          </p:spPr>
          <p:txBody>
            <a:bodyPr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Nokia Pure Text Light"/>
                <a:ea typeface="+mn-ea"/>
                <a:cs typeface="+mn-cs"/>
              </a:endParaRPr>
            </a:p>
          </p:txBody>
        </p:sp>
        <p:sp>
          <p:nvSpPr>
            <p:cNvPr id="575" name="Abgerundetes Rechteck 18">
              <a:extLst>
                <a:ext uri="{FF2B5EF4-FFF2-40B4-BE49-F238E27FC236}">
                  <a16:creationId xmlns:a16="http://schemas.microsoft.com/office/drawing/2014/main" id="{4E530039-A8ED-482A-8A0A-40FA24674510}"/>
                </a:ext>
              </a:extLst>
            </p:cNvPr>
            <p:cNvSpPr>
              <a:spLocks noChangeAspect="1"/>
            </p:cNvSpPr>
            <p:nvPr/>
          </p:nvSpPr>
          <p:spPr>
            <a:xfrm>
              <a:off x="1029016" y="800631"/>
              <a:ext cx="4316814" cy="3147203"/>
            </a:xfrm>
            <a:custGeom>
              <a:avLst/>
              <a:gdLst>
                <a:gd name="connsiteX0" fmla="*/ 276462 w 4320000"/>
                <a:gd name="connsiteY0" fmla="*/ 0 h 3149129"/>
                <a:gd name="connsiteX1" fmla="*/ 1440002 w 4320000"/>
                <a:gd name="connsiteY1" fmla="*/ 0 h 3149129"/>
                <a:gd name="connsiteX2" fmla="*/ 2160002 w 4320000"/>
                <a:gd name="connsiteY2" fmla="*/ 0 h 3149129"/>
                <a:gd name="connsiteX3" fmla="*/ 2880002 w 4320000"/>
                <a:gd name="connsiteY3" fmla="*/ 0 h 3149129"/>
                <a:gd name="connsiteX4" fmla="*/ 4043536 w 4320000"/>
                <a:gd name="connsiteY4" fmla="*/ 0 h 3149129"/>
                <a:gd name="connsiteX5" fmla="*/ 4319998 w 4320000"/>
                <a:gd name="connsiteY5" fmla="*/ 276462 h 3149129"/>
                <a:gd name="connsiteX6" fmla="*/ 4319998 w 4320000"/>
                <a:gd name="connsiteY6" fmla="*/ 854564 h 3149129"/>
                <a:gd name="connsiteX7" fmla="*/ 4320000 w 4320000"/>
                <a:gd name="connsiteY7" fmla="*/ 854564 h 3149129"/>
                <a:gd name="connsiteX8" fmla="*/ 4320000 w 4320000"/>
                <a:gd name="connsiteY8" fmla="*/ 1574564 h 3149129"/>
                <a:gd name="connsiteX9" fmla="*/ 4320000 w 4320000"/>
                <a:gd name="connsiteY9" fmla="*/ 2294564 h 3149129"/>
                <a:gd name="connsiteX10" fmla="*/ 4319998 w 4320000"/>
                <a:gd name="connsiteY10" fmla="*/ 2294564 h 3149129"/>
                <a:gd name="connsiteX11" fmla="*/ 4319998 w 4320000"/>
                <a:gd name="connsiteY11" fmla="*/ 2872667 h 3149129"/>
                <a:gd name="connsiteX12" fmla="*/ 4043536 w 4320000"/>
                <a:gd name="connsiteY12" fmla="*/ 3149129 h 3149129"/>
                <a:gd name="connsiteX13" fmla="*/ 2098492 w 4320000"/>
                <a:gd name="connsiteY13" fmla="*/ 3135174 h 3149129"/>
                <a:gd name="connsiteX14" fmla="*/ 276462 w 4320000"/>
                <a:gd name="connsiteY14" fmla="*/ 3149129 h 3149129"/>
                <a:gd name="connsiteX15" fmla="*/ 0 w 4320000"/>
                <a:gd name="connsiteY15" fmla="*/ 2872667 h 3149129"/>
                <a:gd name="connsiteX16" fmla="*/ 0 w 4320000"/>
                <a:gd name="connsiteY16" fmla="*/ 2294564 h 3149129"/>
                <a:gd name="connsiteX17" fmla="*/ 0 w 4320000"/>
                <a:gd name="connsiteY17" fmla="*/ 1574564 h 3149129"/>
                <a:gd name="connsiteX18" fmla="*/ 0 w 4320000"/>
                <a:gd name="connsiteY18" fmla="*/ 854564 h 3149129"/>
                <a:gd name="connsiteX19" fmla="*/ 0 w 4320000"/>
                <a:gd name="connsiteY19" fmla="*/ 276462 h 3149129"/>
                <a:gd name="connsiteX20" fmla="*/ 276462 w 4320000"/>
                <a:gd name="connsiteY20" fmla="*/ 0 h 3149129"/>
                <a:gd name="connsiteX0" fmla="*/ 276462 w 4320000"/>
                <a:gd name="connsiteY0" fmla="*/ 0 h 3149129"/>
                <a:gd name="connsiteX1" fmla="*/ 1440002 w 4320000"/>
                <a:gd name="connsiteY1" fmla="*/ 0 h 3149129"/>
                <a:gd name="connsiteX2" fmla="*/ 2160002 w 4320000"/>
                <a:gd name="connsiteY2" fmla="*/ 0 h 3149129"/>
                <a:gd name="connsiteX3" fmla="*/ 2880002 w 4320000"/>
                <a:gd name="connsiteY3" fmla="*/ 0 h 3149129"/>
                <a:gd name="connsiteX4" fmla="*/ 4043536 w 4320000"/>
                <a:gd name="connsiteY4" fmla="*/ 0 h 3149129"/>
                <a:gd name="connsiteX5" fmla="*/ 4319998 w 4320000"/>
                <a:gd name="connsiteY5" fmla="*/ 276462 h 3149129"/>
                <a:gd name="connsiteX6" fmla="*/ 4319998 w 4320000"/>
                <a:gd name="connsiteY6" fmla="*/ 854564 h 3149129"/>
                <a:gd name="connsiteX7" fmla="*/ 4320000 w 4320000"/>
                <a:gd name="connsiteY7" fmla="*/ 854564 h 3149129"/>
                <a:gd name="connsiteX8" fmla="*/ 4320000 w 4320000"/>
                <a:gd name="connsiteY8" fmla="*/ 1574564 h 3149129"/>
                <a:gd name="connsiteX9" fmla="*/ 4320000 w 4320000"/>
                <a:gd name="connsiteY9" fmla="*/ 2294564 h 3149129"/>
                <a:gd name="connsiteX10" fmla="*/ 4319998 w 4320000"/>
                <a:gd name="connsiteY10" fmla="*/ 2294564 h 3149129"/>
                <a:gd name="connsiteX11" fmla="*/ 4319998 w 4320000"/>
                <a:gd name="connsiteY11" fmla="*/ 2872667 h 3149129"/>
                <a:gd name="connsiteX12" fmla="*/ 4043536 w 4320000"/>
                <a:gd name="connsiteY12" fmla="*/ 3149129 h 3149129"/>
                <a:gd name="connsiteX13" fmla="*/ 276462 w 4320000"/>
                <a:gd name="connsiteY13" fmla="*/ 3149129 h 3149129"/>
                <a:gd name="connsiteX14" fmla="*/ 0 w 4320000"/>
                <a:gd name="connsiteY14" fmla="*/ 2872667 h 3149129"/>
                <a:gd name="connsiteX15" fmla="*/ 0 w 4320000"/>
                <a:gd name="connsiteY15" fmla="*/ 2294564 h 3149129"/>
                <a:gd name="connsiteX16" fmla="*/ 0 w 4320000"/>
                <a:gd name="connsiteY16" fmla="*/ 1574564 h 3149129"/>
                <a:gd name="connsiteX17" fmla="*/ 0 w 4320000"/>
                <a:gd name="connsiteY17" fmla="*/ 854564 h 3149129"/>
                <a:gd name="connsiteX18" fmla="*/ 0 w 4320000"/>
                <a:gd name="connsiteY18" fmla="*/ 276462 h 3149129"/>
                <a:gd name="connsiteX19" fmla="*/ 276462 w 4320000"/>
                <a:gd name="connsiteY19" fmla="*/ 0 h 3149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20000" h="3149129">
                  <a:moveTo>
                    <a:pt x="276462" y="0"/>
                  </a:moveTo>
                  <a:lnTo>
                    <a:pt x="1440002" y="0"/>
                  </a:lnTo>
                  <a:lnTo>
                    <a:pt x="2160002" y="0"/>
                  </a:lnTo>
                  <a:lnTo>
                    <a:pt x="2880002" y="0"/>
                  </a:lnTo>
                  <a:lnTo>
                    <a:pt x="4043536" y="0"/>
                  </a:lnTo>
                  <a:cubicBezTo>
                    <a:pt x="4196222" y="0"/>
                    <a:pt x="4319998" y="123776"/>
                    <a:pt x="4319998" y="276462"/>
                  </a:cubicBezTo>
                  <a:lnTo>
                    <a:pt x="4319998" y="854564"/>
                  </a:lnTo>
                  <a:lnTo>
                    <a:pt x="4320000" y="854564"/>
                  </a:lnTo>
                  <a:lnTo>
                    <a:pt x="4320000" y="1574564"/>
                  </a:lnTo>
                  <a:lnTo>
                    <a:pt x="4320000" y="2294564"/>
                  </a:lnTo>
                  <a:lnTo>
                    <a:pt x="4319998" y="2294564"/>
                  </a:lnTo>
                  <a:lnTo>
                    <a:pt x="4319998" y="2872667"/>
                  </a:lnTo>
                  <a:cubicBezTo>
                    <a:pt x="4319998" y="3025353"/>
                    <a:pt x="4196222" y="3149129"/>
                    <a:pt x="4043536" y="3149129"/>
                  </a:cubicBezTo>
                  <a:lnTo>
                    <a:pt x="276462" y="3149129"/>
                  </a:lnTo>
                  <a:cubicBezTo>
                    <a:pt x="123776" y="3149129"/>
                    <a:pt x="0" y="3025353"/>
                    <a:pt x="0" y="2872667"/>
                  </a:cubicBezTo>
                  <a:lnTo>
                    <a:pt x="0" y="2294564"/>
                  </a:lnTo>
                  <a:lnTo>
                    <a:pt x="0" y="1574564"/>
                  </a:lnTo>
                  <a:lnTo>
                    <a:pt x="0" y="854564"/>
                  </a:lnTo>
                  <a:lnTo>
                    <a:pt x="0" y="276462"/>
                  </a:lnTo>
                  <a:cubicBezTo>
                    <a:pt x="0" y="123776"/>
                    <a:pt x="123776" y="0"/>
                    <a:pt x="276462" y="0"/>
                  </a:cubicBezTo>
                  <a:close/>
                </a:path>
              </a:pathLst>
            </a:custGeom>
            <a:solidFill>
              <a:srgbClr val="001135"/>
            </a:solidFill>
            <a:ln w="6350" cap="flat" cmpd="sng" algn="ctr">
              <a:noFill/>
              <a:prstDash val="solid"/>
              <a:miter lim="800000"/>
            </a:ln>
            <a:effectLst>
              <a:outerShdw blurRad="25400" dist="25400" dir="2700000" algn="tl" rotWithShape="0">
                <a:prstClr val="black">
                  <a:alpha val="40000"/>
                </a:prstClr>
              </a:outerShdw>
            </a:effectLst>
          </p:spPr>
          <p:txBody>
            <a:bodyPr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Nokia Pure Text Light"/>
                <a:ea typeface="+mn-ea"/>
                <a:cs typeface="+mn-cs"/>
              </a:endParaRPr>
            </a:p>
          </p:txBody>
        </p:sp>
        <p:sp>
          <p:nvSpPr>
            <p:cNvPr id="576" name="Abgerundetes Rechteck 2">
              <a:extLst>
                <a:ext uri="{FF2B5EF4-FFF2-40B4-BE49-F238E27FC236}">
                  <a16:creationId xmlns:a16="http://schemas.microsoft.com/office/drawing/2014/main" id="{D3163803-1CF6-466D-BD90-E01AE5B2DBA7}"/>
                </a:ext>
              </a:extLst>
            </p:cNvPr>
            <p:cNvSpPr>
              <a:spLocks noChangeAspect="1"/>
            </p:cNvSpPr>
            <p:nvPr/>
          </p:nvSpPr>
          <p:spPr bwMode="auto">
            <a:xfrm>
              <a:off x="485844" y="4176721"/>
              <a:ext cx="5403158" cy="1487769"/>
            </a:xfrm>
            <a:custGeom>
              <a:avLst/>
              <a:gdLst>
                <a:gd name="connsiteX0" fmla="*/ 939683 w 5403158"/>
                <a:gd name="connsiteY0" fmla="*/ 13956 h 1505377"/>
                <a:gd name="connsiteX1" fmla="*/ 2765666 w 5403158"/>
                <a:gd name="connsiteY1" fmla="*/ 0 h 1505377"/>
                <a:gd name="connsiteX2" fmla="*/ 4462739 w 5403158"/>
                <a:gd name="connsiteY2" fmla="*/ 13956 h 1505377"/>
                <a:gd name="connsiteX3" fmla="*/ 5403158 w 5403158"/>
                <a:gd name="connsiteY3" fmla="*/ 1053154 h 1505377"/>
                <a:gd name="connsiteX4" fmla="*/ 5395042 w 5403158"/>
                <a:gd name="connsiteY4" fmla="*/ 1152911 h 1505377"/>
                <a:gd name="connsiteX5" fmla="*/ 5003686 w 5403158"/>
                <a:gd name="connsiteY5" fmla="*/ 1505377 h 1505377"/>
                <a:gd name="connsiteX6" fmla="*/ 3473749 w 5403158"/>
                <a:gd name="connsiteY6" fmla="*/ 1505377 h 1505377"/>
                <a:gd name="connsiteX7" fmla="*/ 2753749 w 5403158"/>
                <a:gd name="connsiteY7" fmla="*/ 1505377 h 1505377"/>
                <a:gd name="connsiteX8" fmla="*/ 2033749 w 5403158"/>
                <a:gd name="connsiteY8" fmla="*/ 1505377 h 1505377"/>
                <a:gd name="connsiteX9" fmla="*/ 399472 w 5403158"/>
                <a:gd name="connsiteY9" fmla="*/ 1505377 h 1505377"/>
                <a:gd name="connsiteX10" fmla="*/ 0 w 5403158"/>
                <a:gd name="connsiteY10" fmla="*/ 1063947 h 1505377"/>
                <a:gd name="connsiteX11" fmla="*/ 4116 w 5403158"/>
                <a:gd name="connsiteY11" fmla="*/ 946903 h 1505377"/>
                <a:gd name="connsiteX12" fmla="*/ 939683 w 5403158"/>
                <a:gd name="connsiteY12" fmla="*/ 13956 h 1505377"/>
                <a:gd name="connsiteX0" fmla="*/ 939683 w 5403158"/>
                <a:gd name="connsiteY0" fmla="*/ 0 h 1491421"/>
                <a:gd name="connsiteX1" fmla="*/ 4462739 w 5403158"/>
                <a:gd name="connsiteY1" fmla="*/ 0 h 1491421"/>
                <a:gd name="connsiteX2" fmla="*/ 5403158 w 5403158"/>
                <a:gd name="connsiteY2" fmla="*/ 1039198 h 1491421"/>
                <a:gd name="connsiteX3" fmla="*/ 5395042 w 5403158"/>
                <a:gd name="connsiteY3" fmla="*/ 1138955 h 1491421"/>
                <a:gd name="connsiteX4" fmla="*/ 5003686 w 5403158"/>
                <a:gd name="connsiteY4" fmla="*/ 1491421 h 1491421"/>
                <a:gd name="connsiteX5" fmla="*/ 3473749 w 5403158"/>
                <a:gd name="connsiteY5" fmla="*/ 1491421 h 1491421"/>
                <a:gd name="connsiteX6" fmla="*/ 2753749 w 5403158"/>
                <a:gd name="connsiteY6" fmla="*/ 1491421 h 1491421"/>
                <a:gd name="connsiteX7" fmla="*/ 2033749 w 5403158"/>
                <a:gd name="connsiteY7" fmla="*/ 1491421 h 1491421"/>
                <a:gd name="connsiteX8" fmla="*/ 399472 w 5403158"/>
                <a:gd name="connsiteY8" fmla="*/ 1491421 h 1491421"/>
                <a:gd name="connsiteX9" fmla="*/ 0 w 5403158"/>
                <a:gd name="connsiteY9" fmla="*/ 1049991 h 1491421"/>
                <a:gd name="connsiteX10" fmla="*/ 4116 w 5403158"/>
                <a:gd name="connsiteY10" fmla="*/ 932947 h 1491421"/>
                <a:gd name="connsiteX11" fmla="*/ 939683 w 5403158"/>
                <a:gd name="connsiteY11" fmla="*/ 0 h 149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3158" h="1491421">
                  <a:moveTo>
                    <a:pt x="939683" y="0"/>
                  </a:moveTo>
                  <a:lnTo>
                    <a:pt x="4462739" y="0"/>
                  </a:lnTo>
                  <a:cubicBezTo>
                    <a:pt x="4982117" y="0"/>
                    <a:pt x="5403158" y="465266"/>
                    <a:pt x="5403158" y="1039198"/>
                  </a:cubicBezTo>
                  <a:lnTo>
                    <a:pt x="5395042" y="1138955"/>
                  </a:lnTo>
                  <a:cubicBezTo>
                    <a:pt x="5357792" y="1340107"/>
                    <a:pt x="5196731" y="1491421"/>
                    <a:pt x="5003686" y="1491421"/>
                  </a:cubicBezTo>
                  <a:lnTo>
                    <a:pt x="3473749" y="1491421"/>
                  </a:lnTo>
                  <a:lnTo>
                    <a:pt x="2753749" y="1491421"/>
                  </a:lnTo>
                  <a:lnTo>
                    <a:pt x="2033749" y="1491421"/>
                  </a:lnTo>
                  <a:lnTo>
                    <a:pt x="399472" y="1491421"/>
                  </a:lnTo>
                  <a:cubicBezTo>
                    <a:pt x="178850" y="1491421"/>
                    <a:pt x="0" y="1293787"/>
                    <a:pt x="0" y="1049991"/>
                  </a:cubicBezTo>
                  <a:lnTo>
                    <a:pt x="4116" y="932947"/>
                  </a:lnTo>
                  <a:cubicBezTo>
                    <a:pt x="52276" y="408926"/>
                    <a:pt x="452765" y="0"/>
                    <a:pt x="939683" y="0"/>
                  </a:cubicBezTo>
                  <a:close/>
                </a:path>
              </a:pathLst>
            </a:custGeom>
            <a:solidFill>
              <a:srgbClr val="001135"/>
            </a:solidFill>
            <a:ln>
              <a:noFill/>
            </a:ln>
            <a:effectLst>
              <a:outerShdw blurRad="25400" dist="25400" dir="2700000" algn="tl" rotWithShape="0">
                <a:prstClr val="black">
                  <a:alpha val="40000"/>
                </a:prstClr>
              </a:outerShdw>
            </a:effectLst>
            <a:extLst>
              <a:ext uri="{91240B29-F687-4f45-9708-019B960494DF}"/>
            </a:extLst>
          </p:spPr>
          <p:txBody>
            <a:bodyPr lIns="0" tIns="0" rIns="0" bIns="35100" anchor="b" anchorCtr="1"/>
            <a:lstStyle/>
            <a:p>
              <a:pPr marL="0" marR="0" lvl="0" indent="0" algn="ctr" defTabSz="685783" rtl="0" eaLnBrk="0" fontAlgn="auto" latinLnBrk="0" hangingPunct="0">
                <a:lnSpc>
                  <a:spcPct val="90000"/>
                </a:lnSpc>
                <a:spcBef>
                  <a:spcPts val="0"/>
                </a:spcBef>
                <a:spcAft>
                  <a:spcPts val="900"/>
                </a:spcAft>
                <a:buClr>
                  <a:srgbClr val="FFFFFF"/>
                </a:buClr>
                <a:buSzTx/>
                <a:buFontTx/>
                <a:buNone/>
                <a:tabLst>
                  <a:tab pos="2959820" algn="l"/>
                </a:tabLst>
                <a:defRPr/>
              </a:pPr>
              <a:endParaRPr kumimoji="0" lang="en-US" sz="600" b="0" i="0" u="none" strike="noStrike" kern="0" cap="none" spc="0" normalizeH="0" baseline="0" noProof="0" dirty="0">
                <a:ln>
                  <a:noFill/>
                </a:ln>
                <a:solidFill>
                  <a:srgbClr val="FFFFFF"/>
                </a:solidFill>
                <a:effectLst/>
                <a:uLnTx/>
                <a:uFillTx/>
                <a:latin typeface="Nokia Pure Text Light"/>
                <a:ea typeface="+mn-ea"/>
                <a:cs typeface="Arial"/>
              </a:endParaRPr>
            </a:p>
          </p:txBody>
        </p:sp>
        <p:sp>
          <p:nvSpPr>
            <p:cNvPr id="577" name="Rechteck 19">
              <a:extLst>
                <a:ext uri="{FF2B5EF4-FFF2-40B4-BE49-F238E27FC236}">
                  <a16:creationId xmlns:a16="http://schemas.microsoft.com/office/drawing/2014/main" id="{029395EB-6569-4879-8C97-BEF1AEC200D7}"/>
                </a:ext>
              </a:extLst>
            </p:cNvPr>
            <p:cNvSpPr>
              <a:spLocks/>
            </p:cNvSpPr>
            <p:nvPr/>
          </p:nvSpPr>
          <p:spPr bwMode="auto">
            <a:xfrm>
              <a:off x="1308218" y="1155264"/>
              <a:ext cx="3758410" cy="2439863"/>
            </a:xfrm>
            <a:custGeom>
              <a:avLst/>
              <a:gdLst>
                <a:gd name="T0" fmla="*/ 3758410 w 8158384"/>
                <a:gd name="T1" fmla="*/ 2313850 h 5296213"/>
                <a:gd name="T2" fmla="*/ 3609 w 8158384"/>
                <a:gd name="T3" fmla="*/ 2439863 h 5296213"/>
                <a:gd name="T4" fmla="*/ 3758410 w 8158384"/>
                <a:gd name="T5" fmla="*/ 1995900 h 5296213"/>
                <a:gd name="T6" fmla="*/ 3609 w 8158384"/>
                <a:gd name="T7" fmla="*/ 2249327 h 5296213"/>
                <a:gd name="T8" fmla="*/ 66750 w 8158384"/>
                <a:gd name="T9" fmla="*/ 1804860 h 5296213"/>
                <a:gd name="T10" fmla="*/ 1020885 w 8158384"/>
                <a:gd name="T11" fmla="*/ 1741853 h 5296213"/>
                <a:gd name="T12" fmla="*/ 66750 w 8158384"/>
                <a:gd name="T13" fmla="*/ 1678846 h 5296213"/>
                <a:gd name="T14" fmla="*/ 1020885 w 8158384"/>
                <a:gd name="T15" fmla="*/ 1614440 h 5296213"/>
                <a:gd name="T16" fmla="*/ 66750 w 8158384"/>
                <a:gd name="T17" fmla="*/ 1551432 h 5296213"/>
                <a:gd name="T18" fmla="*/ 1020885 w 8158384"/>
                <a:gd name="T19" fmla="*/ 1488425 h 5296213"/>
                <a:gd name="T20" fmla="*/ 3150850 w 8158384"/>
                <a:gd name="T21" fmla="*/ 1614440 h 5296213"/>
                <a:gd name="T22" fmla="*/ 3404819 w 8158384"/>
                <a:gd name="T23" fmla="*/ 1361011 h 5296213"/>
                <a:gd name="T24" fmla="*/ 2612045 w 8158384"/>
                <a:gd name="T25" fmla="*/ 1614440 h 5296213"/>
                <a:gd name="T26" fmla="*/ 2867415 w 8158384"/>
                <a:gd name="T27" fmla="*/ 1361011 h 5296213"/>
                <a:gd name="T28" fmla="*/ 66750 w 8158384"/>
                <a:gd name="T29" fmla="*/ 1424018 h 5296213"/>
                <a:gd name="T30" fmla="*/ 1020885 w 8158384"/>
                <a:gd name="T31" fmla="*/ 1361011 h 5296213"/>
                <a:gd name="T32" fmla="*/ 66750 w 8158384"/>
                <a:gd name="T33" fmla="*/ 1296603 h 5296213"/>
                <a:gd name="T34" fmla="*/ 1020885 w 8158384"/>
                <a:gd name="T35" fmla="*/ 1233597 h 5296213"/>
                <a:gd name="T36" fmla="*/ 66750 w 8158384"/>
                <a:gd name="T37" fmla="*/ 1170590 h 5296213"/>
                <a:gd name="T38" fmla="*/ 1020885 w 8158384"/>
                <a:gd name="T39" fmla="*/ 1106183 h 5296213"/>
                <a:gd name="T40" fmla="*/ 66750 w 8158384"/>
                <a:gd name="T41" fmla="*/ 1043177 h 5296213"/>
                <a:gd name="T42" fmla="*/ 1020885 w 8158384"/>
                <a:gd name="T43" fmla="*/ 980168 h 5296213"/>
                <a:gd name="T44" fmla="*/ 2867415 w 8158384"/>
                <a:gd name="T45" fmla="*/ 1173391 h 5296213"/>
                <a:gd name="T46" fmla="*/ 3121385 w 8158384"/>
                <a:gd name="T47" fmla="*/ 919963 h 5296213"/>
                <a:gd name="T48" fmla="*/ 1657910 w 8158384"/>
                <a:gd name="T49" fmla="*/ 1173391 h 5296213"/>
                <a:gd name="T50" fmla="*/ 1913281 w 8158384"/>
                <a:gd name="T51" fmla="*/ 919963 h 5296213"/>
                <a:gd name="T52" fmla="*/ 2237407 w 8158384"/>
                <a:gd name="T53" fmla="*/ 1170590 h 5296213"/>
                <a:gd name="T54" fmla="*/ 2492777 w 8158384"/>
                <a:gd name="T55" fmla="*/ 915762 h 5296213"/>
                <a:gd name="T56" fmla="*/ 66750 w 8158384"/>
                <a:gd name="T57" fmla="*/ 915762 h 5296213"/>
                <a:gd name="T58" fmla="*/ 1020885 w 8158384"/>
                <a:gd name="T59" fmla="*/ 852755 h 5296213"/>
                <a:gd name="T60" fmla="*/ 66750 w 8158384"/>
                <a:gd name="T61" fmla="*/ 789748 h 5296213"/>
                <a:gd name="T62" fmla="*/ 1020885 w 8158384"/>
                <a:gd name="T63" fmla="*/ 725341 h 5296213"/>
                <a:gd name="T64" fmla="*/ 66750 w 8158384"/>
                <a:gd name="T65" fmla="*/ 662335 h 5296213"/>
                <a:gd name="T66" fmla="*/ 1020885 w 8158384"/>
                <a:gd name="T67" fmla="*/ 599327 h 5296213"/>
                <a:gd name="T68" fmla="*/ 2230390 w 8158384"/>
                <a:gd name="T69" fmla="*/ 725341 h 5296213"/>
                <a:gd name="T70" fmla="*/ 2485761 w 8158384"/>
                <a:gd name="T71" fmla="*/ 471913 h 5296213"/>
                <a:gd name="T72" fmla="*/ 1657910 w 8158384"/>
                <a:gd name="T73" fmla="*/ 725341 h 5296213"/>
                <a:gd name="T74" fmla="*/ 1913281 w 8158384"/>
                <a:gd name="T75" fmla="*/ 471913 h 5296213"/>
                <a:gd name="T76" fmla="*/ 66750 w 8158384"/>
                <a:gd name="T77" fmla="*/ 534920 h 5296213"/>
                <a:gd name="T78" fmla="*/ 1020885 w 8158384"/>
                <a:gd name="T79" fmla="*/ 471913 h 5296213"/>
                <a:gd name="T80" fmla="*/ 3758410 w 8158384"/>
                <a:gd name="T81" fmla="*/ 352971 h 5296213"/>
                <a:gd name="T82" fmla="*/ 1403942 w 8158384"/>
                <a:gd name="T83" fmla="*/ 1932388 h 5296213"/>
                <a:gd name="T84" fmla="*/ 1276256 w 8158384"/>
                <a:gd name="T85" fmla="*/ 352971 h 5296213"/>
                <a:gd name="T86" fmla="*/ 57859 w 8158384"/>
                <a:gd name="T87" fmla="*/ 1932388 h 5296213"/>
                <a:gd name="T88" fmla="*/ 0 w 8158384"/>
                <a:gd name="T89" fmla="*/ 1935311 h 5296213"/>
                <a:gd name="T90" fmla="*/ 10340 w 8158384"/>
                <a:gd name="T91" fmla="*/ 360058 h 5296213"/>
                <a:gd name="T92" fmla="*/ 3753835 w 8158384"/>
                <a:gd name="T93" fmla="*/ 0 h 5296213"/>
                <a:gd name="T94" fmla="*/ 3758410 w 8158384"/>
                <a:gd name="T95" fmla="*/ 27652 h 5296213"/>
                <a:gd name="T96" fmla="*/ 10340 w 8158384"/>
                <a:gd name="T97" fmla="*/ 265605 h 5296213"/>
                <a:gd name="T98" fmla="*/ 12279 w 8158384"/>
                <a:gd name="T99" fmla="*/ 36682 h 529621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158384"/>
                <a:gd name="T151" fmla="*/ 0 h 5296213"/>
                <a:gd name="T152" fmla="*/ 8158384 w 8158384"/>
                <a:gd name="T153" fmla="*/ 5296213 h 529621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158384" h="5296213">
                  <a:moveTo>
                    <a:pt x="7834" y="5022676"/>
                  </a:moveTo>
                  <a:lnTo>
                    <a:pt x="8158384" y="5022676"/>
                  </a:lnTo>
                  <a:lnTo>
                    <a:pt x="8158384" y="5296213"/>
                  </a:lnTo>
                  <a:lnTo>
                    <a:pt x="7834" y="5296213"/>
                  </a:lnTo>
                  <a:close/>
                  <a:moveTo>
                    <a:pt x="7834" y="4332503"/>
                  </a:moveTo>
                  <a:lnTo>
                    <a:pt x="8158384" y="4332503"/>
                  </a:lnTo>
                  <a:lnTo>
                    <a:pt x="8158384" y="4882618"/>
                  </a:lnTo>
                  <a:lnTo>
                    <a:pt x="7834" y="4882618"/>
                  </a:lnTo>
                  <a:close/>
                  <a:moveTo>
                    <a:pt x="144894" y="3781042"/>
                  </a:moveTo>
                  <a:lnTo>
                    <a:pt x="144894" y="3917812"/>
                  </a:lnTo>
                  <a:lnTo>
                    <a:pt x="2216036" y="3917812"/>
                  </a:lnTo>
                  <a:lnTo>
                    <a:pt x="2216036" y="3781042"/>
                  </a:lnTo>
                  <a:close/>
                  <a:moveTo>
                    <a:pt x="144894" y="3504466"/>
                  </a:moveTo>
                  <a:lnTo>
                    <a:pt x="144894" y="3644273"/>
                  </a:lnTo>
                  <a:lnTo>
                    <a:pt x="2216036" y="3644273"/>
                  </a:lnTo>
                  <a:lnTo>
                    <a:pt x="2216036" y="3504466"/>
                  </a:lnTo>
                  <a:close/>
                  <a:moveTo>
                    <a:pt x="144894" y="3230926"/>
                  </a:moveTo>
                  <a:lnTo>
                    <a:pt x="144894" y="3367694"/>
                  </a:lnTo>
                  <a:lnTo>
                    <a:pt x="2216036" y="3367694"/>
                  </a:lnTo>
                  <a:lnTo>
                    <a:pt x="2216036" y="3230926"/>
                  </a:lnTo>
                  <a:close/>
                  <a:moveTo>
                    <a:pt x="6839554" y="2954348"/>
                  </a:moveTo>
                  <a:lnTo>
                    <a:pt x="6839554" y="3504466"/>
                  </a:lnTo>
                  <a:lnTo>
                    <a:pt x="7390844" y="3504466"/>
                  </a:lnTo>
                  <a:lnTo>
                    <a:pt x="7390844" y="2954348"/>
                  </a:lnTo>
                  <a:close/>
                  <a:moveTo>
                    <a:pt x="5669968" y="2954348"/>
                  </a:moveTo>
                  <a:lnTo>
                    <a:pt x="5669968" y="3504466"/>
                  </a:lnTo>
                  <a:lnTo>
                    <a:pt x="6224303" y="3504466"/>
                  </a:lnTo>
                  <a:lnTo>
                    <a:pt x="6224303" y="2954348"/>
                  </a:lnTo>
                  <a:close/>
                  <a:moveTo>
                    <a:pt x="144894" y="2954348"/>
                  </a:moveTo>
                  <a:lnTo>
                    <a:pt x="144894" y="3091117"/>
                  </a:lnTo>
                  <a:lnTo>
                    <a:pt x="2216036" y="3091117"/>
                  </a:lnTo>
                  <a:lnTo>
                    <a:pt x="2216036" y="2954348"/>
                  </a:lnTo>
                  <a:close/>
                  <a:moveTo>
                    <a:pt x="144894" y="2677771"/>
                  </a:moveTo>
                  <a:lnTo>
                    <a:pt x="144894" y="2814539"/>
                  </a:lnTo>
                  <a:lnTo>
                    <a:pt x="2216036" y="2814539"/>
                  </a:lnTo>
                  <a:lnTo>
                    <a:pt x="2216036" y="2677771"/>
                  </a:lnTo>
                  <a:close/>
                  <a:moveTo>
                    <a:pt x="144894" y="2401192"/>
                  </a:moveTo>
                  <a:lnTo>
                    <a:pt x="144894" y="2541001"/>
                  </a:lnTo>
                  <a:lnTo>
                    <a:pt x="2216036" y="2541001"/>
                  </a:lnTo>
                  <a:lnTo>
                    <a:pt x="2216036" y="2401192"/>
                  </a:lnTo>
                  <a:close/>
                  <a:moveTo>
                    <a:pt x="144894" y="2127653"/>
                  </a:moveTo>
                  <a:lnTo>
                    <a:pt x="144894" y="2264425"/>
                  </a:lnTo>
                  <a:lnTo>
                    <a:pt x="2216036" y="2264425"/>
                  </a:lnTo>
                  <a:lnTo>
                    <a:pt x="2216036" y="2127653"/>
                  </a:lnTo>
                  <a:close/>
                  <a:moveTo>
                    <a:pt x="6224303" y="1996964"/>
                  </a:moveTo>
                  <a:lnTo>
                    <a:pt x="6224303" y="2547080"/>
                  </a:lnTo>
                  <a:lnTo>
                    <a:pt x="6775593" y="2547080"/>
                  </a:lnTo>
                  <a:lnTo>
                    <a:pt x="6775593" y="1996964"/>
                  </a:lnTo>
                  <a:close/>
                  <a:moveTo>
                    <a:pt x="3598826" y="1996964"/>
                  </a:moveTo>
                  <a:lnTo>
                    <a:pt x="3598826" y="2547080"/>
                  </a:lnTo>
                  <a:lnTo>
                    <a:pt x="4153161" y="2547080"/>
                  </a:lnTo>
                  <a:lnTo>
                    <a:pt x="4153161" y="1996964"/>
                  </a:lnTo>
                  <a:close/>
                  <a:moveTo>
                    <a:pt x="4856741" y="1987846"/>
                  </a:moveTo>
                  <a:lnTo>
                    <a:pt x="4856741" y="2541001"/>
                  </a:lnTo>
                  <a:lnTo>
                    <a:pt x="5411075" y="2541001"/>
                  </a:lnTo>
                  <a:lnTo>
                    <a:pt x="5411075" y="1987846"/>
                  </a:lnTo>
                  <a:close/>
                  <a:moveTo>
                    <a:pt x="144894" y="1851076"/>
                  </a:moveTo>
                  <a:lnTo>
                    <a:pt x="144894" y="1987846"/>
                  </a:lnTo>
                  <a:lnTo>
                    <a:pt x="2216036" y="1987846"/>
                  </a:lnTo>
                  <a:lnTo>
                    <a:pt x="2216036" y="1851076"/>
                  </a:lnTo>
                  <a:close/>
                  <a:moveTo>
                    <a:pt x="144894" y="1574498"/>
                  </a:moveTo>
                  <a:lnTo>
                    <a:pt x="144894" y="1714307"/>
                  </a:lnTo>
                  <a:lnTo>
                    <a:pt x="2216036" y="1714307"/>
                  </a:lnTo>
                  <a:lnTo>
                    <a:pt x="2216036" y="1574498"/>
                  </a:lnTo>
                  <a:close/>
                  <a:moveTo>
                    <a:pt x="144894" y="1300960"/>
                  </a:moveTo>
                  <a:lnTo>
                    <a:pt x="144894" y="1437730"/>
                  </a:lnTo>
                  <a:lnTo>
                    <a:pt x="2216036" y="1437730"/>
                  </a:lnTo>
                  <a:lnTo>
                    <a:pt x="2216036" y="1300960"/>
                  </a:lnTo>
                  <a:close/>
                  <a:moveTo>
                    <a:pt x="4841511" y="1024383"/>
                  </a:moveTo>
                  <a:lnTo>
                    <a:pt x="4841511" y="1574498"/>
                  </a:lnTo>
                  <a:lnTo>
                    <a:pt x="5395846" y="1574498"/>
                  </a:lnTo>
                  <a:lnTo>
                    <a:pt x="5395846" y="1024383"/>
                  </a:lnTo>
                  <a:close/>
                  <a:moveTo>
                    <a:pt x="3598826" y="1024383"/>
                  </a:moveTo>
                  <a:lnTo>
                    <a:pt x="3598826" y="1574498"/>
                  </a:lnTo>
                  <a:lnTo>
                    <a:pt x="4153161" y="1574498"/>
                  </a:lnTo>
                  <a:lnTo>
                    <a:pt x="4153161" y="1024383"/>
                  </a:lnTo>
                  <a:close/>
                  <a:moveTo>
                    <a:pt x="144894" y="1024383"/>
                  </a:moveTo>
                  <a:lnTo>
                    <a:pt x="144894" y="1161151"/>
                  </a:lnTo>
                  <a:lnTo>
                    <a:pt x="2216036" y="1161151"/>
                  </a:lnTo>
                  <a:lnTo>
                    <a:pt x="2216036" y="1024383"/>
                  </a:lnTo>
                  <a:close/>
                  <a:moveTo>
                    <a:pt x="3047538" y="766195"/>
                  </a:moveTo>
                  <a:lnTo>
                    <a:pt x="8158384" y="766195"/>
                  </a:lnTo>
                  <a:lnTo>
                    <a:pt x="8158384" y="4194636"/>
                  </a:lnTo>
                  <a:lnTo>
                    <a:pt x="3047538" y="4194636"/>
                  </a:lnTo>
                  <a:close/>
                  <a:moveTo>
                    <a:pt x="22444" y="766195"/>
                  </a:moveTo>
                  <a:lnTo>
                    <a:pt x="2770370" y="766195"/>
                  </a:lnTo>
                  <a:lnTo>
                    <a:pt x="2770370" y="4194636"/>
                  </a:lnTo>
                  <a:lnTo>
                    <a:pt x="125595" y="4194636"/>
                  </a:lnTo>
                  <a:lnTo>
                    <a:pt x="125595" y="4200983"/>
                  </a:lnTo>
                  <a:lnTo>
                    <a:pt x="0" y="4200983"/>
                  </a:lnTo>
                  <a:lnTo>
                    <a:pt x="0" y="781579"/>
                  </a:lnTo>
                  <a:lnTo>
                    <a:pt x="22444" y="781579"/>
                  </a:lnTo>
                  <a:close/>
                  <a:moveTo>
                    <a:pt x="26655" y="0"/>
                  </a:moveTo>
                  <a:lnTo>
                    <a:pt x="8148452" y="0"/>
                  </a:lnTo>
                  <a:lnTo>
                    <a:pt x="8148452" y="60025"/>
                  </a:lnTo>
                  <a:lnTo>
                    <a:pt x="8158384" y="60025"/>
                  </a:lnTo>
                  <a:lnTo>
                    <a:pt x="8158384" y="576548"/>
                  </a:lnTo>
                  <a:lnTo>
                    <a:pt x="22444" y="576548"/>
                  </a:lnTo>
                  <a:lnTo>
                    <a:pt x="22444" y="79626"/>
                  </a:lnTo>
                  <a:lnTo>
                    <a:pt x="26655" y="79626"/>
                  </a:lnTo>
                  <a:close/>
                </a:path>
              </a:pathLst>
            </a:custGeom>
            <a:solidFill>
              <a:srgbClr val="FFFFFF"/>
            </a:solidFill>
            <a:ln>
              <a:noFill/>
            </a:ln>
            <a:extLst>
              <a:ext uri="{91240B29-F687-4F45-9708-019B960494DF}">
                <a14:hiddenLine xmlns:a14="http://schemas.microsoft.com/office/drawing/2010/main" w="19050">
                  <a:solidFill>
                    <a:srgbClr val="000000"/>
                  </a:solidFill>
                  <a:round/>
                  <a:headEnd/>
                  <a:tailEnd/>
                </a14:hiddenLine>
              </a:ext>
            </a:extLst>
          </p:spPr>
          <p:txBody>
            <a:bodyPr lIns="0" tIns="0" rIns="0" bIns="35100" anchor="b" anchorCtr="1"/>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Nokia Pure Text Light"/>
                <a:ea typeface="ヒラギノ角ゴ Pro W3"/>
                <a:cs typeface="+mn-cs"/>
              </a:endParaRPr>
            </a:p>
          </p:txBody>
        </p:sp>
      </p:grpSp>
      <p:grpSp>
        <p:nvGrpSpPr>
          <p:cNvPr id="578" name="Gruppierung 19">
            <a:extLst>
              <a:ext uri="{FF2B5EF4-FFF2-40B4-BE49-F238E27FC236}">
                <a16:creationId xmlns:a16="http://schemas.microsoft.com/office/drawing/2014/main" id="{F0814ED5-6DEA-4260-B03D-CB3E38BAB186}"/>
              </a:ext>
            </a:extLst>
          </p:cNvPr>
          <p:cNvGrpSpPr>
            <a:grpSpLocks noChangeAspect="1"/>
          </p:cNvGrpSpPr>
          <p:nvPr/>
        </p:nvGrpSpPr>
        <p:grpSpPr bwMode="auto">
          <a:xfrm>
            <a:off x="6237841" y="1189119"/>
            <a:ext cx="540317" cy="486000"/>
            <a:chOff x="485844" y="800631"/>
            <a:chExt cx="5403158" cy="4863859"/>
          </a:xfrm>
        </p:grpSpPr>
        <p:sp>
          <p:nvSpPr>
            <p:cNvPr id="579" name="Abgerundetes Rechteck 8">
              <a:extLst>
                <a:ext uri="{FF2B5EF4-FFF2-40B4-BE49-F238E27FC236}">
                  <a16:creationId xmlns:a16="http://schemas.microsoft.com/office/drawing/2014/main" id="{82343AE8-7763-46C8-B6B4-9B3C67E4220F}"/>
                </a:ext>
              </a:extLst>
            </p:cNvPr>
            <p:cNvSpPr/>
            <p:nvPr/>
          </p:nvSpPr>
          <p:spPr>
            <a:xfrm>
              <a:off x="1457840" y="1143962"/>
              <a:ext cx="3725988" cy="2441466"/>
            </a:xfrm>
            <a:custGeom>
              <a:avLst/>
              <a:gdLst/>
              <a:ahLst/>
              <a:cxnLst/>
              <a:rect l="l" t="t" r="r" b="b"/>
              <a:pathLst>
                <a:path w="4302019" h="2701920">
                  <a:moveTo>
                    <a:pt x="4302019" y="2690251"/>
                  </a:moveTo>
                  <a:lnTo>
                    <a:pt x="4302019" y="2701920"/>
                  </a:lnTo>
                  <a:lnTo>
                    <a:pt x="4292379" y="2701920"/>
                  </a:lnTo>
                  <a:close/>
                  <a:moveTo>
                    <a:pt x="992395" y="1674378"/>
                  </a:moveTo>
                  <a:lnTo>
                    <a:pt x="870406" y="2007523"/>
                  </a:lnTo>
                  <a:lnTo>
                    <a:pt x="1242704" y="2007523"/>
                  </a:lnTo>
                  <a:close/>
                  <a:moveTo>
                    <a:pt x="2639460" y="1556507"/>
                  </a:moveTo>
                  <a:lnTo>
                    <a:pt x="2675872" y="1642915"/>
                  </a:lnTo>
                  <a:lnTo>
                    <a:pt x="2723540" y="1556507"/>
                  </a:lnTo>
                  <a:close/>
                  <a:moveTo>
                    <a:pt x="1705389" y="1556507"/>
                  </a:moveTo>
                  <a:lnTo>
                    <a:pt x="1573066" y="2007523"/>
                  </a:lnTo>
                  <a:lnTo>
                    <a:pt x="2642080" y="2007523"/>
                  </a:lnTo>
                  <a:lnTo>
                    <a:pt x="2453017" y="1556507"/>
                  </a:lnTo>
                  <a:close/>
                  <a:moveTo>
                    <a:pt x="1121203" y="1556507"/>
                  </a:moveTo>
                  <a:lnTo>
                    <a:pt x="1420920" y="1963047"/>
                  </a:lnTo>
                  <a:lnTo>
                    <a:pt x="1537436" y="1556507"/>
                  </a:lnTo>
                  <a:close/>
                  <a:moveTo>
                    <a:pt x="2434781" y="1070803"/>
                  </a:moveTo>
                  <a:lnTo>
                    <a:pt x="2624841" y="1521819"/>
                  </a:lnTo>
                  <a:lnTo>
                    <a:pt x="2742677" y="1521819"/>
                  </a:lnTo>
                  <a:lnTo>
                    <a:pt x="2991488" y="1070803"/>
                  </a:lnTo>
                  <a:close/>
                  <a:moveTo>
                    <a:pt x="1847891" y="1070803"/>
                  </a:moveTo>
                  <a:lnTo>
                    <a:pt x="1715567" y="1521819"/>
                  </a:lnTo>
                  <a:lnTo>
                    <a:pt x="2438476" y="1521819"/>
                  </a:lnTo>
                  <a:lnTo>
                    <a:pt x="2249412" y="1070803"/>
                  </a:lnTo>
                  <a:close/>
                  <a:moveTo>
                    <a:pt x="1990392" y="585098"/>
                  </a:moveTo>
                  <a:lnTo>
                    <a:pt x="1858068" y="1036115"/>
                  </a:lnTo>
                  <a:lnTo>
                    <a:pt x="2234871" y="1036115"/>
                  </a:lnTo>
                  <a:lnTo>
                    <a:pt x="2045807" y="585098"/>
                  </a:lnTo>
                  <a:close/>
                  <a:moveTo>
                    <a:pt x="2013208" y="507332"/>
                  </a:moveTo>
                  <a:lnTo>
                    <a:pt x="2000568" y="550410"/>
                  </a:lnTo>
                  <a:lnTo>
                    <a:pt x="2031266" y="550410"/>
                  </a:lnTo>
                  <a:close/>
                  <a:moveTo>
                    <a:pt x="1983537" y="0"/>
                  </a:moveTo>
                  <a:lnTo>
                    <a:pt x="2215484" y="550410"/>
                  </a:lnTo>
                  <a:lnTo>
                    <a:pt x="4168387" y="550410"/>
                  </a:lnTo>
                  <a:lnTo>
                    <a:pt x="4168387" y="585098"/>
                  </a:lnTo>
                  <a:lnTo>
                    <a:pt x="2230102" y="585098"/>
                  </a:lnTo>
                  <a:lnTo>
                    <a:pt x="2420163" y="1036115"/>
                  </a:lnTo>
                  <a:lnTo>
                    <a:pt x="3010624" y="1036115"/>
                  </a:lnTo>
                  <a:lnTo>
                    <a:pt x="3061552" y="943800"/>
                  </a:lnTo>
                  <a:lnTo>
                    <a:pt x="3661561" y="951906"/>
                  </a:lnTo>
                  <a:lnTo>
                    <a:pt x="3663880" y="1036115"/>
                  </a:lnTo>
                  <a:lnTo>
                    <a:pt x="4168387" y="1036115"/>
                  </a:lnTo>
                  <a:lnTo>
                    <a:pt x="4168387" y="1070803"/>
                  </a:lnTo>
                  <a:lnTo>
                    <a:pt x="3664835" y="1070803"/>
                  </a:lnTo>
                  <a:lnTo>
                    <a:pt x="3665864" y="1108157"/>
                  </a:lnTo>
                  <a:lnTo>
                    <a:pt x="3159399" y="1116752"/>
                  </a:lnTo>
                  <a:lnTo>
                    <a:pt x="2935288" y="1521819"/>
                  </a:lnTo>
                  <a:lnTo>
                    <a:pt x="4168387" y="1521819"/>
                  </a:lnTo>
                  <a:lnTo>
                    <a:pt x="4168387" y="1556507"/>
                  </a:lnTo>
                  <a:lnTo>
                    <a:pt x="2916096" y="1556507"/>
                  </a:lnTo>
                  <a:lnTo>
                    <a:pt x="2666561" y="2007523"/>
                  </a:lnTo>
                  <a:lnTo>
                    <a:pt x="4168387" y="2007523"/>
                  </a:lnTo>
                  <a:lnTo>
                    <a:pt x="4168387" y="2042212"/>
                  </a:lnTo>
                  <a:lnTo>
                    <a:pt x="1562889" y="2042212"/>
                  </a:lnTo>
                  <a:lnTo>
                    <a:pt x="1480292" y="2323738"/>
                  </a:lnTo>
                  <a:lnTo>
                    <a:pt x="1268767" y="2042212"/>
                  </a:lnTo>
                  <a:lnTo>
                    <a:pt x="857703" y="2042212"/>
                  </a:lnTo>
                  <a:lnTo>
                    <a:pt x="692552" y="2493228"/>
                  </a:lnTo>
                  <a:lnTo>
                    <a:pt x="4168387" y="2493228"/>
                  </a:lnTo>
                  <a:lnTo>
                    <a:pt x="4168387" y="2527916"/>
                  </a:lnTo>
                  <a:lnTo>
                    <a:pt x="679850" y="2527916"/>
                  </a:lnTo>
                  <a:lnTo>
                    <a:pt x="633167" y="2655407"/>
                  </a:lnTo>
                  <a:lnTo>
                    <a:pt x="485379" y="2576952"/>
                  </a:lnTo>
                  <a:lnTo>
                    <a:pt x="503236" y="2527916"/>
                  </a:lnTo>
                  <a:lnTo>
                    <a:pt x="0" y="2527916"/>
                  </a:lnTo>
                  <a:lnTo>
                    <a:pt x="0" y="2493228"/>
                  </a:lnTo>
                  <a:lnTo>
                    <a:pt x="515868" y="2493228"/>
                  </a:lnTo>
                  <a:lnTo>
                    <a:pt x="680114" y="2042212"/>
                  </a:lnTo>
                  <a:lnTo>
                    <a:pt x="0" y="2042212"/>
                  </a:lnTo>
                  <a:lnTo>
                    <a:pt x="0" y="2007523"/>
                  </a:lnTo>
                  <a:lnTo>
                    <a:pt x="692746" y="2007523"/>
                  </a:lnTo>
                  <a:lnTo>
                    <a:pt x="856992" y="1556507"/>
                  </a:lnTo>
                  <a:lnTo>
                    <a:pt x="0" y="1556507"/>
                  </a:lnTo>
                  <a:lnTo>
                    <a:pt x="0" y="1521819"/>
                  </a:lnTo>
                  <a:lnTo>
                    <a:pt x="869625" y="1521819"/>
                  </a:lnTo>
                  <a:lnTo>
                    <a:pt x="944351" y="1316622"/>
                  </a:lnTo>
                  <a:lnTo>
                    <a:pt x="1095630" y="1521819"/>
                  </a:lnTo>
                  <a:lnTo>
                    <a:pt x="1547378" y="1521819"/>
                  </a:lnTo>
                  <a:lnTo>
                    <a:pt x="1676641" y="1070803"/>
                  </a:lnTo>
                  <a:lnTo>
                    <a:pt x="0" y="1070803"/>
                  </a:lnTo>
                  <a:lnTo>
                    <a:pt x="0" y="1036115"/>
                  </a:lnTo>
                  <a:lnTo>
                    <a:pt x="1686583" y="1036115"/>
                  </a:lnTo>
                  <a:lnTo>
                    <a:pt x="1815846" y="585098"/>
                  </a:lnTo>
                  <a:lnTo>
                    <a:pt x="0" y="585098"/>
                  </a:lnTo>
                  <a:lnTo>
                    <a:pt x="0" y="550410"/>
                  </a:lnTo>
                  <a:lnTo>
                    <a:pt x="1825788" y="550410"/>
                  </a:lnTo>
                  <a:close/>
                </a:path>
              </a:pathLst>
            </a:custGeom>
            <a:solidFill>
              <a:srgbClr val="FFFFFF"/>
            </a:solidFill>
            <a:ln w="6350" cap="flat" cmpd="sng" algn="ctr">
              <a:noFill/>
              <a:prstDash val="solid"/>
              <a:miter lim="800000"/>
            </a:ln>
            <a:effectLst/>
          </p:spPr>
          <p:txBody>
            <a:bodyPr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Nokia Pure Text Light"/>
                <a:ea typeface="+mn-ea"/>
                <a:cs typeface="+mn-cs"/>
              </a:endParaRPr>
            </a:p>
          </p:txBody>
        </p:sp>
        <p:sp>
          <p:nvSpPr>
            <p:cNvPr id="580" name="Abgerundetes Rechteck 18">
              <a:extLst>
                <a:ext uri="{FF2B5EF4-FFF2-40B4-BE49-F238E27FC236}">
                  <a16:creationId xmlns:a16="http://schemas.microsoft.com/office/drawing/2014/main" id="{17FB8861-919E-4A5D-9445-C8D42E0262DF}"/>
                </a:ext>
              </a:extLst>
            </p:cNvPr>
            <p:cNvSpPr/>
            <p:nvPr/>
          </p:nvSpPr>
          <p:spPr>
            <a:xfrm>
              <a:off x="1029021" y="800631"/>
              <a:ext cx="4316803" cy="3147203"/>
            </a:xfrm>
            <a:custGeom>
              <a:avLst/>
              <a:gdLst>
                <a:gd name="connsiteX0" fmla="*/ 276462 w 4320000"/>
                <a:gd name="connsiteY0" fmla="*/ 0 h 3149129"/>
                <a:gd name="connsiteX1" fmla="*/ 1440002 w 4320000"/>
                <a:gd name="connsiteY1" fmla="*/ 0 h 3149129"/>
                <a:gd name="connsiteX2" fmla="*/ 2160002 w 4320000"/>
                <a:gd name="connsiteY2" fmla="*/ 0 h 3149129"/>
                <a:gd name="connsiteX3" fmla="*/ 2880002 w 4320000"/>
                <a:gd name="connsiteY3" fmla="*/ 0 h 3149129"/>
                <a:gd name="connsiteX4" fmla="*/ 4043536 w 4320000"/>
                <a:gd name="connsiteY4" fmla="*/ 0 h 3149129"/>
                <a:gd name="connsiteX5" fmla="*/ 4319998 w 4320000"/>
                <a:gd name="connsiteY5" fmla="*/ 276462 h 3149129"/>
                <a:gd name="connsiteX6" fmla="*/ 4319998 w 4320000"/>
                <a:gd name="connsiteY6" fmla="*/ 854564 h 3149129"/>
                <a:gd name="connsiteX7" fmla="*/ 4320000 w 4320000"/>
                <a:gd name="connsiteY7" fmla="*/ 854564 h 3149129"/>
                <a:gd name="connsiteX8" fmla="*/ 4320000 w 4320000"/>
                <a:gd name="connsiteY8" fmla="*/ 1574564 h 3149129"/>
                <a:gd name="connsiteX9" fmla="*/ 4320000 w 4320000"/>
                <a:gd name="connsiteY9" fmla="*/ 2294564 h 3149129"/>
                <a:gd name="connsiteX10" fmla="*/ 4319998 w 4320000"/>
                <a:gd name="connsiteY10" fmla="*/ 2294564 h 3149129"/>
                <a:gd name="connsiteX11" fmla="*/ 4319998 w 4320000"/>
                <a:gd name="connsiteY11" fmla="*/ 2872667 h 3149129"/>
                <a:gd name="connsiteX12" fmla="*/ 4043536 w 4320000"/>
                <a:gd name="connsiteY12" fmla="*/ 3149129 h 3149129"/>
                <a:gd name="connsiteX13" fmla="*/ 2098492 w 4320000"/>
                <a:gd name="connsiteY13" fmla="*/ 3135174 h 3149129"/>
                <a:gd name="connsiteX14" fmla="*/ 276462 w 4320000"/>
                <a:gd name="connsiteY14" fmla="*/ 3149129 h 3149129"/>
                <a:gd name="connsiteX15" fmla="*/ 0 w 4320000"/>
                <a:gd name="connsiteY15" fmla="*/ 2872667 h 3149129"/>
                <a:gd name="connsiteX16" fmla="*/ 0 w 4320000"/>
                <a:gd name="connsiteY16" fmla="*/ 2294564 h 3149129"/>
                <a:gd name="connsiteX17" fmla="*/ 0 w 4320000"/>
                <a:gd name="connsiteY17" fmla="*/ 1574564 h 3149129"/>
                <a:gd name="connsiteX18" fmla="*/ 0 w 4320000"/>
                <a:gd name="connsiteY18" fmla="*/ 854564 h 3149129"/>
                <a:gd name="connsiteX19" fmla="*/ 0 w 4320000"/>
                <a:gd name="connsiteY19" fmla="*/ 276462 h 3149129"/>
                <a:gd name="connsiteX20" fmla="*/ 276462 w 4320000"/>
                <a:gd name="connsiteY20" fmla="*/ 0 h 3149129"/>
                <a:gd name="connsiteX0" fmla="*/ 276462 w 4320000"/>
                <a:gd name="connsiteY0" fmla="*/ 0 h 3149129"/>
                <a:gd name="connsiteX1" fmla="*/ 1440002 w 4320000"/>
                <a:gd name="connsiteY1" fmla="*/ 0 h 3149129"/>
                <a:gd name="connsiteX2" fmla="*/ 2160002 w 4320000"/>
                <a:gd name="connsiteY2" fmla="*/ 0 h 3149129"/>
                <a:gd name="connsiteX3" fmla="*/ 2880002 w 4320000"/>
                <a:gd name="connsiteY3" fmla="*/ 0 h 3149129"/>
                <a:gd name="connsiteX4" fmla="*/ 4043536 w 4320000"/>
                <a:gd name="connsiteY4" fmla="*/ 0 h 3149129"/>
                <a:gd name="connsiteX5" fmla="*/ 4319998 w 4320000"/>
                <a:gd name="connsiteY5" fmla="*/ 276462 h 3149129"/>
                <a:gd name="connsiteX6" fmla="*/ 4319998 w 4320000"/>
                <a:gd name="connsiteY6" fmla="*/ 854564 h 3149129"/>
                <a:gd name="connsiteX7" fmla="*/ 4320000 w 4320000"/>
                <a:gd name="connsiteY7" fmla="*/ 854564 h 3149129"/>
                <a:gd name="connsiteX8" fmla="*/ 4320000 w 4320000"/>
                <a:gd name="connsiteY8" fmla="*/ 1574564 h 3149129"/>
                <a:gd name="connsiteX9" fmla="*/ 4320000 w 4320000"/>
                <a:gd name="connsiteY9" fmla="*/ 2294564 h 3149129"/>
                <a:gd name="connsiteX10" fmla="*/ 4319998 w 4320000"/>
                <a:gd name="connsiteY10" fmla="*/ 2294564 h 3149129"/>
                <a:gd name="connsiteX11" fmla="*/ 4319998 w 4320000"/>
                <a:gd name="connsiteY11" fmla="*/ 2872667 h 3149129"/>
                <a:gd name="connsiteX12" fmla="*/ 4043536 w 4320000"/>
                <a:gd name="connsiteY12" fmla="*/ 3149129 h 3149129"/>
                <a:gd name="connsiteX13" fmla="*/ 276462 w 4320000"/>
                <a:gd name="connsiteY13" fmla="*/ 3149129 h 3149129"/>
                <a:gd name="connsiteX14" fmla="*/ 0 w 4320000"/>
                <a:gd name="connsiteY14" fmla="*/ 2872667 h 3149129"/>
                <a:gd name="connsiteX15" fmla="*/ 0 w 4320000"/>
                <a:gd name="connsiteY15" fmla="*/ 2294564 h 3149129"/>
                <a:gd name="connsiteX16" fmla="*/ 0 w 4320000"/>
                <a:gd name="connsiteY16" fmla="*/ 1574564 h 3149129"/>
                <a:gd name="connsiteX17" fmla="*/ 0 w 4320000"/>
                <a:gd name="connsiteY17" fmla="*/ 854564 h 3149129"/>
                <a:gd name="connsiteX18" fmla="*/ 0 w 4320000"/>
                <a:gd name="connsiteY18" fmla="*/ 276462 h 3149129"/>
                <a:gd name="connsiteX19" fmla="*/ 276462 w 4320000"/>
                <a:gd name="connsiteY19" fmla="*/ 0 h 3149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20000" h="3149129">
                  <a:moveTo>
                    <a:pt x="276462" y="0"/>
                  </a:moveTo>
                  <a:lnTo>
                    <a:pt x="1440002" y="0"/>
                  </a:lnTo>
                  <a:lnTo>
                    <a:pt x="2160002" y="0"/>
                  </a:lnTo>
                  <a:lnTo>
                    <a:pt x="2880002" y="0"/>
                  </a:lnTo>
                  <a:lnTo>
                    <a:pt x="4043536" y="0"/>
                  </a:lnTo>
                  <a:cubicBezTo>
                    <a:pt x="4196222" y="0"/>
                    <a:pt x="4319998" y="123776"/>
                    <a:pt x="4319998" y="276462"/>
                  </a:cubicBezTo>
                  <a:lnTo>
                    <a:pt x="4319998" y="854564"/>
                  </a:lnTo>
                  <a:lnTo>
                    <a:pt x="4320000" y="854564"/>
                  </a:lnTo>
                  <a:lnTo>
                    <a:pt x="4320000" y="1574564"/>
                  </a:lnTo>
                  <a:lnTo>
                    <a:pt x="4320000" y="2294564"/>
                  </a:lnTo>
                  <a:lnTo>
                    <a:pt x="4319998" y="2294564"/>
                  </a:lnTo>
                  <a:lnTo>
                    <a:pt x="4319998" y="2872667"/>
                  </a:lnTo>
                  <a:cubicBezTo>
                    <a:pt x="4319998" y="3025353"/>
                    <a:pt x="4196222" y="3149129"/>
                    <a:pt x="4043536" y="3149129"/>
                  </a:cubicBezTo>
                  <a:lnTo>
                    <a:pt x="276462" y="3149129"/>
                  </a:lnTo>
                  <a:cubicBezTo>
                    <a:pt x="123776" y="3149129"/>
                    <a:pt x="0" y="3025353"/>
                    <a:pt x="0" y="2872667"/>
                  </a:cubicBezTo>
                  <a:lnTo>
                    <a:pt x="0" y="2294564"/>
                  </a:lnTo>
                  <a:lnTo>
                    <a:pt x="0" y="1574564"/>
                  </a:lnTo>
                  <a:lnTo>
                    <a:pt x="0" y="854564"/>
                  </a:lnTo>
                  <a:lnTo>
                    <a:pt x="0" y="276462"/>
                  </a:lnTo>
                  <a:cubicBezTo>
                    <a:pt x="0" y="123776"/>
                    <a:pt x="123776" y="0"/>
                    <a:pt x="276462" y="0"/>
                  </a:cubicBezTo>
                  <a:close/>
                </a:path>
              </a:pathLst>
            </a:custGeom>
            <a:solidFill>
              <a:srgbClr val="124191"/>
            </a:solidFill>
            <a:ln w="6350" cap="flat" cmpd="sng" algn="ctr">
              <a:noFill/>
              <a:prstDash val="solid"/>
              <a:miter lim="800000"/>
            </a:ln>
            <a:effectLst>
              <a:outerShdw blurRad="25400" dist="25400" dir="2700000" algn="tl" rotWithShape="0">
                <a:prstClr val="black">
                  <a:alpha val="40000"/>
                </a:prstClr>
              </a:outerShdw>
            </a:effectLst>
          </p:spPr>
          <p:txBody>
            <a:bodyPr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Nokia Pure Text Light"/>
                <a:ea typeface="+mn-ea"/>
                <a:cs typeface="+mn-cs"/>
              </a:endParaRPr>
            </a:p>
          </p:txBody>
        </p:sp>
        <p:sp>
          <p:nvSpPr>
            <p:cNvPr id="581" name="Abgerundetes Rechteck 2">
              <a:extLst>
                <a:ext uri="{FF2B5EF4-FFF2-40B4-BE49-F238E27FC236}">
                  <a16:creationId xmlns:a16="http://schemas.microsoft.com/office/drawing/2014/main" id="{9F2D2FF0-9BCC-4CDB-81FD-CBE463C0D644}"/>
                </a:ext>
              </a:extLst>
            </p:cNvPr>
            <p:cNvSpPr>
              <a:spLocks noChangeAspect="1"/>
            </p:cNvSpPr>
            <p:nvPr/>
          </p:nvSpPr>
          <p:spPr bwMode="auto">
            <a:xfrm>
              <a:off x="485844" y="4176721"/>
              <a:ext cx="5403158" cy="1487769"/>
            </a:xfrm>
            <a:custGeom>
              <a:avLst/>
              <a:gdLst>
                <a:gd name="connsiteX0" fmla="*/ 939683 w 5403158"/>
                <a:gd name="connsiteY0" fmla="*/ 13956 h 1505377"/>
                <a:gd name="connsiteX1" fmla="*/ 2765666 w 5403158"/>
                <a:gd name="connsiteY1" fmla="*/ 0 h 1505377"/>
                <a:gd name="connsiteX2" fmla="*/ 4462739 w 5403158"/>
                <a:gd name="connsiteY2" fmla="*/ 13956 h 1505377"/>
                <a:gd name="connsiteX3" fmla="*/ 5403158 w 5403158"/>
                <a:gd name="connsiteY3" fmla="*/ 1053154 h 1505377"/>
                <a:gd name="connsiteX4" fmla="*/ 5395042 w 5403158"/>
                <a:gd name="connsiteY4" fmla="*/ 1152911 h 1505377"/>
                <a:gd name="connsiteX5" fmla="*/ 5003686 w 5403158"/>
                <a:gd name="connsiteY5" fmla="*/ 1505377 h 1505377"/>
                <a:gd name="connsiteX6" fmla="*/ 3473749 w 5403158"/>
                <a:gd name="connsiteY6" fmla="*/ 1505377 h 1505377"/>
                <a:gd name="connsiteX7" fmla="*/ 2753749 w 5403158"/>
                <a:gd name="connsiteY7" fmla="*/ 1505377 h 1505377"/>
                <a:gd name="connsiteX8" fmla="*/ 2033749 w 5403158"/>
                <a:gd name="connsiteY8" fmla="*/ 1505377 h 1505377"/>
                <a:gd name="connsiteX9" fmla="*/ 399472 w 5403158"/>
                <a:gd name="connsiteY9" fmla="*/ 1505377 h 1505377"/>
                <a:gd name="connsiteX10" fmla="*/ 0 w 5403158"/>
                <a:gd name="connsiteY10" fmla="*/ 1063947 h 1505377"/>
                <a:gd name="connsiteX11" fmla="*/ 4116 w 5403158"/>
                <a:gd name="connsiteY11" fmla="*/ 946903 h 1505377"/>
                <a:gd name="connsiteX12" fmla="*/ 939683 w 5403158"/>
                <a:gd name="connsiteY12" fmla="*/ 13956 h 1505377"/>
                <a:gd name="connsiteX0" fmla="*/ 939683 w 5403158"/>
                <a:gd name="connsiteY0" fmla="*/ 0 h 1491421"/>
                <a:gd name="connsiteX1" fmla="*/ 4462739 w 5403158"/>
                <a:gd name="connsiteY1" fmla="*/ 0 h 1491421"/>
                <a:gd name="connsiteX2" fmla="*/ 5403158 w 5403158"/>
                <a:gd name="connsiteY2" fmla="*/ 1039198 h 1491421"/>
                <a:gd name="connsiteX3" fmla="*/ 5395042 w 5403158"/>
                <a:gd name="connsiteY3" fmla="*/ 1138955 h 1491421"/>
                <a:gd name="connsiteX4" fmla="*/ 5003686 w 5403158"/>
                <a:gd name="connsiteY4" fmla="*/ 1491421 h 1491421"/>
                <a:gd name="connsiteX5" fmla="*/ 3473749 w 5403158"/>
                <a:gd name="connsiteY5" fmla="*/ 1491421 h 1491421"/>
                <a:gd name="connsiteX6" fmla="*/ 2753749 w 5403158"/>
                <a:gd name="connsiteY6" fmla="*/ 1491421 h 1491421"/>
                <a:gd name="connsiteX7" fmla="*/ 2033749 w 5403158"/>
                <a:gd name="connsiteY7" fmla="*/ 1491421 h 1491421"/>
                <a:gd name="connsiteX8" fmla="*/ 399472 w 5403158"/>
                <a:gd name="connsiteY8" fmla="*/ 1491421 h 1491421"/>
                <a:gd name="connsiteX9" fmla="*/ 0 w 5403158"/>
                <a:gd name="connsiteY9" fmla="*/ 1049991 h 1491421"/>
                <a:gd name="connsiteX10" fmla="*/ 4116 w 5403158"/>
                <a:gd name="connsiteY10" fmla="*/ 932947 h 1491421"/>
                <a:gd name="connsiteX11" fmla="*/ 939683 w 5403158"/>
                <a:gd name="connsiteY11" fmla="*/ 0 h 149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3158" h="1491421">
                  <a:moveTo>
                    <a:pt x="939683" y="0"/>
                  </a:moveTo>
                  <a:lnTo>
                    <a:pt x="4462739" y="0"/>
                  </a:lnTo>
                  <a:cubicBezTo>
                    <a:pt x="4982117" y="0"/>
                    <a:pt x="5403158" y="465266"/>
                    <a:pt x="5403158" y="1039198"/>
                  </a:cubicBezTo>
                  <a:lnTo>
                    <a:pt x="5395042" y="1138955"/>
                  </a:lnTo>
                  <a:cubicBezTo>
                    <a:pt x="5357792" y="1340107"/>
                    <a:pt x="5196731" y="1491421"/>
                    <a:pt x="5003686" y="1491421"/>
                  </a:cubicBezTo>
                  <a:lnTo>
                    <a:pt x="3473749" y="1491421"/>
                  </a:lnTo>
                  <a:lnTo>
                    <a:pt x="2753749" y="1491421"/>
                  </a:lnTo>
                  <a:lnTo>
                    <a:pt x="2033749" y="1491421"/>
                  </a:lnTo>
                  <a:lnTo>
                    <a:pt x="399472" y="1491421"/>
                  </a:lnTo>
                  <a:cubicBezTo>
                    <a:pt x="178850" y="1491421"/>
                    <a:pt x="0" y="1293787"/>
                    <a:pt x="0" y="1049991"/>
                  </a:cubicBezTo>
                  <a:lnTo>
                    <a:pt x="4116" y="932947"/>
                  </a:lnTo>
                  <a:cubicBezTo>
                    <a:pt x="52276" y="408926"/>
                    <a:pt x="452765" y="0"/>
                    <a:pt x="939683" y="0"/>
                  </a:cubicBezTo>
                  <a:close/>
                </a:path>
              </a:pathLst>
            </a:custGeom>
            <a:solidFill>
              <a:srgbClr val="124191"/>
            </a:solidFill>
            <a:ln>
              <a:noFill/>
            </a:ln>
            <a:effectLst>
              <a:outerShdw blurRad="25400" dist="25400" dir="2700000" algn="tl" rotWithShape="0">
                <a:prstClr val="black">
                  <a:alpha val="40000"/>
                </a:prstClr>
              </a:outerShdw>
            </a:effectLst>
            <a:extLst>
              <a:ext uri="{91240B29-F687-4f45-9708-019B960494DF}"/>
            </a:extLst>
          </p:spPr>
          <p:txBody>
            <a:bodyPr lIns="0" tIns="0" rIns="0" bIns="35100" anchor="b" anchorCtr="1"/>
            <a:lstStyle/>
            <a:p>
              <a:pPr marL="0" marR="0" lvl="0" indent="0" algn="ctr" defTabSz="685783" rtl="0" eaLnBrk="1" fontAlgn="auto" latinLnBrk="0" hangingPunct="1">
                <a:lnSpc>
                  <a:spcPct val="90000"/>
                </a:lnSpc>
                <a:spcBef>
                  <a:spcPts val="0"/>
                </a:spcBef>
                <a:spcAft>
                  <a:spcPts val="900"/>
                </a:spcAft>
                <a:buClr>
                  <a:srgbClr val="FFFFFF"/>
                </a:buClr>
                <a:buSzTx/>
                <a:buFontTx/>
                <a:buNone/>
                <a:tabLst>
                  <a:tab pos="2959820" algn="l"/>
                </a:tabLst>
                <a:defRPr/>
              </a:pPr>
              <a:endParaRPr kumimoji="0" lang="en-US" sz="600" b="0" i="0" u="none" strike="noStrike" kern="0" cap="none" spc="0" normalizeH="0" baseline="0" noProof="0" dirty="0">
                <a:ln>
                  <a:noFill/>
                </a:ln>
                <a:solidFill>
                  <a:srgbClr val="FFFFFF"/>
                </a:solidFill>
                <a:effectLst/>
                <a:uLnTx/>
                <a:uFillTx/>
                <a:latin typeface="Nokia Pure Text Light"/>
                <a:ea typeface="+mn-ea"/>
                <a:cs typeface="Arial"/>
              </a:endParaRPr>
            </a:p>
          </p:txBody>
        </p:sp>
        <p:sp>
          <p:nvSpPr>
            <p:cNvPr id="582" name="Rechteck 23">
              <a:extLst>
                <a:ext uri="{FF2B5EF4-FFF2-40B4-BE49-F238E27FC236}">
                  <a16:creationId xmlns:a16="http://schemas.microsoft.com/office/drawing/2014/main" id="{2DAFC015-6741-40C6-A574-04638C117DB1}"/>
                </a:ext>
              </a:extLst>
            </p:cNvPr>
            <p:cNvSpPr>
              <a:spLocks noChangeAspect="1"/>
            </p:cNvSpPr>
            <p:nvPr/>
          </p:nvSpPr>
          <p:spPr>
            <a:xfrm>
              <a:off x="1295844" y="1143962"/>
              <a:ext cx="3783158" cy="2460540"/>
            </a:xfrm>
            <a:custGeom>
              <a:avLst/>
              <a:gdLst/>
              <a:ahLst/>
              <a:cxnLst/>
              <a:rect l="l" t="t" r="r" b="b"/>
              <a:pathLst>
                <a:path w="4969075" h="3241748">
                  <a:moveTo>
                    <a:pt x="241413" y="2729216"/>
                  </a:moveTo>
                  <a:lnTo>
                    <a:pt x="241413" y="2986301"/>
                  </a:lnTo>
                  <a:lnTo>
                    <a:pt x="2044842" y="2986301"/>
                  </a:lnTo>
                  <a:lnTo>
                    <a:pt x="2044842" y="2729216"/>
                  </a:lnTo>
                  <a:close/>
                  <a:moveTo>
                    <a:pt x="255299" y="2214938"/>
                  </a:moveTo>
                  <a:lnTo>
                    <a:pt x="255299" y="2472023"/>
                  </a:lnTo>
                  <a:lnTo>
                    <a:pt x="2058728" y="2472023"/>
                  </a:lnTo>
                  <a:lnTo>
                    <a:pt x="2058728" y="2214938"/>
                  </a:lnTo>
                  <a:close/>
                  <a:moveTo>
                    <a:pt x="3651922" y="1957817"/>
                  </a:moveTo>
                  <a:lnTo>
                    <a:pt x="3651922" y="2986158"/>
                  </a:lnTo>
                  <a:lnTo>
                    <a:pt x="4682453" y="2986158"/>
                  </a:lnTo>
                  <a:lnTo>
                    <a:pt x="4682453" y="1957817"/>
                  </a:lnTo>
                  <a:close/>
                  <a:moveTo>
                    <a:pt x="2363723" y="1957817"/>
                  </a:moveTo>
                  <a:lnTo>
                    <a:pt x="2363723" y="2986158"/>
                  </a:lnTo>
                  <a:lnTo>
                    <a:pt x="3394253" y="2986158"/>
                  </a:lnTo>
                  <a:lnTo>
                    <a:pt x="3394253" y="1957817"/>
                  </a:lnTo>
                  <a:close/>
                  <a:moveTo>
                    <a:pt x="1934131" y="1443576"/>
                  </a:moveTo>
                  <a:lnTo>
                    <a:pt x="1934131" y="1700661"/>
                  </a:lnTo>
                  <a:lnTo>
                    <a:pt x="4682305" y="1700661"/>
                  </a:lnTo>
                  <a:lnTo>
                    <a:pt x="4682305" y="1443576"/>
                  </a:lnTo>
                  <a:close/>
                  <a:moveTo>
                    <a:pt x="1934131" y="929334"/>
                  </a:moveTo>
                  <a:lnTo>
                    <a:pt x="1934131" y="1186419"/>
                  </a:lnTo>
                  <a:lnTo>
                    <a:pt x="4682305" y="1186419"/>
                  </a:lnTo>
                  <a:lnTo>
                    <a:pt x="4682305" y="929334"/>
                  </a:lnTo>
                  <a:close/>
                  <a:moveTo>
                    <a:pt x="257960" y="929333"/>
                  </a:moveTo>
                  <a:lnTo>
                    <a:pt x="257960" y="1958599"/>
                  </a:lnTo>
                  <a:lnTo>
                    <a:pt x="1634985" y="1958599"/>
                  </a:lnTo>
                  <a:lnTo>
                    <a:pt x="1634985" y="929333"/>
                  </a:lnTo>
                  <a:close/>
                  <a:moveTo>
                    <a:pt x="216339" y="196159"/>
                  </a:moveTo>
                  <a:lnTo>
                    <a:pt x="216339" y="624631"/>
                  </a:lnTo>
                  <a:lnTo>
                    <a:pt x="4680448" y="624631"/>
                  </a:lnTo>
                  <a:lnTo>
                    <a:pt x="4680448" y="196159"/>
                  </a:lnTo>
                  <a:close/>
                  <a:moveTo>
                    <a:pt x="0" y="0"/>
                  </a:moveTo>
                  <a:lnTo>
                    <a:pt x="4969075" y="0"/>
                  </a:lnTo>
                  <a:lnTo>
                    <a:pt x="4969075" y="3241748"/>
                  </a:lnTo>
                  <a:lnTo>
                    <a:pt x="0" y="3241748"/>
                  </a:lnTo>
                  <a:close/>
                </a:path>
              </a:pathLst>
            </a:custGeom>
            <a:solidFill>
              <a:srgbClr val="FFFFFF"/>
            </a:solidFill>
            <a:ln w="6350" cap="flat" cmpd="sng" algn="ctr">
              <a:noFill/>
              <a:prstDash val="solid"/>
              <a:miter lim="800000"/>
            </a:ln>
            <a:effectLst/>
          </p:spPr>
          <p:txBody>
            <a:bodyPr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Nokia Pure Text Light"/>
                <a:ea typeface="+mn-ea"/>
                <a:cs typeface="+mn-cs"/>
              </a:endParaRPr>
            </a:p>
          </p:txBody>
        </p:sp>
      </p:grpSp>
      <p:cxnSp>
        <p:nvCxnSpPr>
          <p:cNvPr id="583" name="Straight Arrow Connector 25">
            <a:extLst>
              <a:ext uri="{FF2B5EF4-FFF2-40B4-BE49-F238E27FC236}">
                <a16:creationId xmlns:a16="http://schemas.microsoft.com/office/drawing/2014/main" id="{28277371-37D2-4CAF-B07D-31A95264B691}"/>
              </a:ext>
            </a:extLst>
          </p:cNvPr>
          <p:cNvCxnSpPr/>
          <p:nvPr/>
        </p:nvCxnSpPr>
        <p:spPr>
          <a:xfrm>
            <a:off x="5913371" y="1732007"/>
            <a:ext cx="216000" cy="324000"/>
          </a:xfrm>
          <a:prstGeom prst="straightConnector1">
            <a:avLst/>
          </a:prstGeom>
          <a:noFill/>
          <a:ln w="6350" cap="flat" cmpd="sng" algn="ctr">
            <a:solidFill>
              <a:srgbClr val="4D5766"/>
            </a:solidFill>
            <a:prstDash val="solid"/>
            <a:miter lim="800000"/>
            <a:headEnd type="triangle"/>
            <a:tailEnd type="triangle"/>
          </a:ln>
          <a:effectLst/>
        </p:spPr>
      </p:cxnSp>
      <p:cxnSp>
        <p:nvCxnSpPr>
          <p:cNvPr id="584" name="Straight Arrow Connector 274">
            <a:extLst>
              <a:ext uri="{FF2B5EF4-FFF2-40B4-BE49-F238E27FC236}">
                <a16:creationId xmlns:a16="http://schemas.microsoft.com/office/drawing/2014/main" id="{CE3AB921-960E-4E6A-BEEA-1BCE2198BBDF}"/>
              </a:ext>
            </a:extLst>
          </p:cNvPr>
          <p:cNvCxnSpPr/>
          <p:nvPr/>
        </p:nvCxnSpPr>
        <p:spPr>
          <a:xfrm flipH="1">
            <a:off x="6381016" y="1732007"/>
            <a:ext cx="0" cy="324000"/>
          </a:xfrm>
          <a:prstGeom prst="straightConnector1">
            <a:avLst/>
          </a:prstGeom>
          <a:noFill/>
          <a:ln w="6350" cap="flat" cmpd="sng" algn="ctr">
            <a:solidFill>
              <a:srgbClr val="4D5766"/>
            </a:solidFill>
            <a:prstDash val="solid"/>
            <a:miter lim="800000"/>
            <a:headEnd type="triangle"/>
            <a:tailEnd type="triangle"/>
          </a:ln>
          <a:effectLst/>
        </p:spPr>
      </p:cxnSp>
      <p:cxnSp>
        <p:nvCxnSpPr>
          <p:cNvPr id="585" name="Straight Arrow Connector 275">
            <a:extLst>
              <a:ext uri="{FF2B5EF4-FFF2-40B4-BE49-F238E27FC236}">
                <a16:creationId xmlns:a16="http://schemas.microsoft.com/office/drawing/2014/main" id="{F71A1FFC-B578-4B24-9947-51CB569FDA6E}"/>
              </a:ext>
            </a:extLst>
          </p:cNvPr>
          <p:cNvCxnSpPr/>
          <p:nvPr/>
        </p:nvCxnSpPr>
        <p:spPr>
          <a:xfrm flipH="1">
            <a:off x="6597356" y="1732007"/>
            <a:ext cx="324000" cy="324000"/>
          </a:xfrm>
          <a:prstGeom prst="straightConnector1">
            <a:avLst/>
          </a:prstGeom>
          <a:noFill/>
          <a:ln w="6350" cap="flat" cmpd="sng" algn="ctr">
            <a:solidFill>
              <a:srgbClr val="4D5766"/>
            </a:solidFill>
            <a:prstDash val="solid"/>
            <a:miter lim="800000"/>
            <a:headEnd type="triangle"/>
            <a:tailEnd type="triangle"/>
          </a:ln>
          <a:effectLst/>
        </p:spPr>
      </p:cxnSp>
      <p:grpSp>
        <p:nvGrpSpPr>
          <p:cNvPr id="586" name="Group 41">
            <a:extLst>
              <a:ext uri="{FF2B5EF4-FFF2-40B4-BE49-F238E27FC236}">
                <a16:creationId xmlns:a16="http://schemas.microsoft.com/office/drawing/2014/main" id="{CE715EFC-6704-4E0E-A7CD-E32C64458341}"/>
              </a:ext>
            </a:extLst>
          </p:cNvPr>
          <p:cNvGrpSpPr/>
          <p:nvPr/>
        </p:nvGrpSpPr>
        <p:grpSpPr>
          <a:xfrm>
            <a:off x="8269755" y="2414137"/>
            <a:ext cx="442175" cy="599753"/>
            <a:chOff x="5536547" y="4254658"/>
            <a:chExt cx="1228065" cy="1537585"/>
          </a:xfrm>
        </p:grpSpPr>
        <p:sp>
          <p:nvSpPr>
            <p:cNvPr id="587" name="Snip Single Corner Rectangle 55">
              <a:extLst>
                <a:ext uri="{FF2B5EF4-FFF2-40B4-BE49-F238E27FC236}">
                  <a16:creationId xmlns:a16="http://schemas.microsoft.com/office/drawing/2014/main" id="{9DFFE729-A615-4F84-AADB-14EDC3A4DACF}"/>
                </a:ext>
              </a:extLst>
            </p:cNvPr>
            <p:cNvSpPr/>
            <p:nvPr/>
          </p:nvSpPr>
          <p:spPr>
            <a:xfrm>
              <a:off x="5536547" y="4254658"/>
              <a:ext cx="1228065" cy="1537585"/>
            </a:xfrm>
            <a:prstGeom prst="snip1Rect">
              <a:avLst>
                <a:gd name="adj" fmla="val 31559"/>
              </a:avLst>
            </a:prstGeom>
            <a:solidFill>
              <a:srgbClr val="124191">
                <a:lumMod val="50000"/>
              </a:srgbClr>
            </a:solidFill>
            <a:ln w="19050" cap="flat" cmpd="sng" algn="ctr">
              <a:solidFill>
                <a:srgbClr val="FFFFFF"/>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588" name="Rectangle 40">
              <a:extLst>
                <a:ext uri="{FF2B5EF4-FFF2-40B4-BE49-F238E27FC236}">
                  <a16:creationId xmlns:a16="http://schemas.microsoft.com/office/drawing/2014/main" id="{D22ECAEB-445A-4090-956A-321A0853C678}"/>
                </a:ext>
              </a:extLst>
            </p:cNvPr>
            <p:cNvSpPr/>
            <p:nvPr/>
          </p:nvSpPr>
          <p:spPr>
            <a:xfrm>
              <a:off x="5597858" y="4440306"/>
              <a:ext cx="216000" cy="72000"/>
            </a:xfrm>
            <a:prstGeom prst="rect">
              <a:avLst/>
            </a:prstGeom>
            <a:solidFill>
              <a:srgbClr val="FFFFFF"/>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589" name="Rectangle 278">
              <a:extLst>
                <a:ext uri="{FF2B5EF4-FFF2-40B4-BE49-F238E27FC236}">
                  <a16:creationId xmlns:a16="http://schemas.microsoft.com/office/drawing/2014/main" id="{F51E009D-106A-4EAA-AFFA-37530BE001E2}"/>
                </a:ext>
              </a:extLst>
            </p:cNvPr>
            <p:cNvSpPr/>
            <p:nvPr/>
          </p:nvSpPr>
          <p:spPr>
            <a:xfrm>
              <a:off x="5875169" y="4440306"/>
              <a:ext cx="540000" cy="72000"/>
            </a:xfrm>
            <a:prstGeom prst="rect">
              <a:avLst/>
            </a:prstGeom>
            <a:solidFill>
              <a:srgbClr val="FFFFFF"/>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590" name="Rectangle 279">
              <a:extLst>
                <a:ext uri="{FF2B5EF4-FFF2-40B4-BE49-F238E27FC236}">
                  <a16:creationId xmlns:a16="http://schemas.microsoft.com/office/drawing/2014/main" id="{9000E425-A4C0-45EB-A922-3F453F0AE5BE}"/>
                </a:ext>
              </a:extLst>
            </p:cNvPr>
            <p:cNvSpPr/>
            <p:nvPr/>
          </p:nvSpPr>
          <p:spPr>
            <a:xfrm>
              <a:off x="5597858" y="4561778"/>
              <a:ext cx="540000" cy="72000"/>
            </a:xfrm>
            <a:prstGeom prst="rect">
              <a:avLst/>
            </a:prstGeom>
            <a:solidFill>
              <a:srgbClr val="FFFFFF"/>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591" name="Rectangle 280">
              <a:extLst>
                <a:ext uri="{FF2B5EF4-FFF2-40B4-BE49-F238E27FC236}">
                  <a16:creationId xmlns:a16="http://schemas.microsoft.com/office/drawing/2014/main" id="{E85E628E-23FB-45C3-81FD-53819782AAFD}"/>
                </a:ext>
              </a:extLst>
            </p:cNvPr>
            <p:cNvSpPr/>
            <p:nvPr/>
          </p:nvSpPr>
          <p:spPr>
            <a:xfrm>
              <a:off x="6197217" y="4566910"/>
              <a:ext cx="125120" cy="72000"/>
            </a:xfrm>
            <a:prstGeom prst="rect">
              <a:avLst/>
            </a:prstGeom>
            <a:solidFill>
              <a:srgbClr val="FFFFFF"/>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592" name="Rectangle 281">
              <a:extLst>
                <a:ext uri="{FF2B5EF4-FFF2-40B4-BE49-F238E27FC236}">
                  <a16:creationId xmlns:a16="http://schemas.microsoft.com/office/drawing/2014/main" id="{9BFDBAD8-4E28-4B9B-83A8-8EEB8F3F9D41}"/>
                </a:ext>
              </a:extLst>
            </p:cNvPr>
            <p:cNvSpPr/>
            <p:nvPr/>
          </p:nvSpPr>
          <p:spPr>
            <a:xfrm>
              <a:off x="6366885" y="4566910"/>
              <a:ext cx="125120" cy="72000"/>
            </a:xfrm>
            <a:prstGeom prst="rect">
              <a:avLst/>
            </a:prstGeom>
            <a:solidFill>
              <a:srgbClr val="FFFFFF"/>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593" name="Rectangle 282">
              <a:extLst>
                <a:ext uri="{FF2B5EF4-FFF2-40B4-BE49-F238E27FC236}">
                  <a16:creationId xmlns:a16="http://schemas.microsoft.com/office/drawing/2014/main" id="{772ACD4D-3E00-47FD-A4BA-56063FB53373}"/>
                </a:ext>
              </a:extLst>
            </p:cNvPr>
            <p:cNvSpPr/>
            <p:nvPr/>
          </p:nvSpPr>
          <p:spPr>
            <a:xfrm>
              <a:off x="5739484" y="4683250"/>
              <a:ext cx="331141" cy="72000"/>
            </a:xfrm>
            <a:prstGeom prst="rect">
              <a:avLst/>
            </a:prstGeom>
            <a:solidFill>
              <a:srgbClr val="FFFFFF"/>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594" name="Rectangle 283">
              <a:extLst>
                <a:ext uri="{FF2B5EF4-FFF2-40B4-BE49-F238E27FC236}">
                  <a16:creationId xmlns:a16="http://schemas.microsoft.com/office/drawing/2014/main" id="{1309B323-EC8D-4047-BA58-57D41564439B}"/>
                </a:ext>
              </a:extLst>
            </p:cNvPr>
            <p:cNvSpPr/>
            <p:nvPr/>
          </p:nvSpPr>
          <p:spPr>
            <a:xfrm>
              <a:off x="6127774" y="4685877"/>
              <a:ext cx="331141" cy="72000"/>
            </a:xfrm>
            <a:prstGeom prst="rect">
              <a:avLst/>
            </a:prstGeom>
            <a:solidFill>
              <a:srgbClr val="FFFFFF"/>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595" name="Rectangle 284">
              <a:extLst>
                <a:ext uri="{FF2B5EF4-FFF2-40B4-BE49-F238E27FC236}">
                  <a16:creationId xmlns:a16="http://schemas.microsoft.com/office/drawing/2014/main" id="{5344BDB6-DCBA-454C-940F-51A757B2EDA8}"/>
                </a:ext>
              </a:extLst>
            </p:cNvPr>
            <p:cNvSpPr/>
            <p:nvPr/>
          </p:nvSpPr>
          <p:spPr>
            <a:xfrm>
              <a:off x="5739484" y="4804722"/>
              <a:ext cx="331141" cy="72000"/>
            </a:xfrm>
            <a:prstGeom prst="rect">
              <a:avLst/>
            </a:prstGeom>
            <a:solidFill>
              <a:srgbClr val="FFFFFF"/>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596" name="Rectangle 285">
              <a:extLst>
                <a:ext uri="{FF2B5EF4-FFF2-40B4-BE49-F238E27FC236}">
                  <a16:creationId xmlns:a16="http://schemas.microsoft.com/office/drawing/2014/main" id="{7D0600BE-33C4-4CD1-AF41-22A247884A37}"/>
                </a:ext>
              </a:extLst>
            </p:cNvPr>
            <p:cNvSpPr/>
            <p:nvPr/>
          </p:nvSpPr>
          <p:spPr>
            <a:xfrm>
              <a:off x="6127774" y="4811615"/>
              <a:ext cx="331141" cy="72000"/>
            </a:xfrm>
            <a:prstGeom prst="rect">
              <a:avLst/>
            </a:prstGeom>
            <a:solidFill>
              <a:srgbClr val="FFFFFF"/>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597" name="Rectangle 286">
              <a:extLst>
                <a:ext uri="{FF2B5EF4-FFF2-40B4-BE49-F238E27FC236}">
                  <a16:creationId xmlns:a16="http://schemas.microsoft.com/office/drawing/2014/main" id="{B5EFE0FB-0A6E-455A-B7F3-7410E64A02E9}"/>
                </a:ext>
              </a:extLst>
            </p:cNvPr>
            <p:cNvSpPr/>
            <p:nvPr/>
          </p:nvSpPr>
          <p:spPr>
            <a:xfrm>
              <a:off x="5739484" y="4926194"/>
              <a:ext cx="331141" cy="72000"/>
            </a:xfrm>
            <a:prstGeom prst="rect">
              <a:avLst/>
            </a:prstGeom>
            <a:solidFill>
              <a:srgbClr val="FFFFFF"/>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598" name="Rectangle 287">
              <a:extLst>
                <a:ext uri="{FF2B5EF4-FFF2-40B4-BE49-F238E27FC236}">
                  <a16:creationId xmlns:a16="http://schemas.microsoft.com/office/drawing/2014/main" id="{5E47F0A7-E503-4CC7-AD2E-55562D691097}"/>
                </a:ext>
              </a:extLst>
            </p:cNvPr>
            <p:cNvSpPr/>
            <p:nvPr/>
          </p:nvSpPr>
          <p:spPr>
            <a:xfrm>
              <a:off x="6127774" y="4933007"/>
              <a:ext cx="331141" cy="72000"/>
            </a:xfrm>
            <a:prstGeom prst="rect">
              <a:avLst/>
            </a:prstGeom>
            <a:solidFill>
              <a:srgbClr val="FFFFFF"/>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599" name="Rectangle 288">
              <a:extLst>
                <a:ext uri="{FF2B5EF4-FFF2-40B4-BE49-F238E27FC236}">
                  <a16:creationId xmlns:a16="http://schemas.microsoft.com/office/drawing/2014/main" id="{0BCEADF4-F146-4989-8786-F6084C23DE26}"/>
                </a:ext>
              </a:extLst>
            </p:cNvPr>
            <p:cNvSpPr/>
            <p:nvPr/>
          </p:nvSpPr>
          <p:spPr>
            <a:xfrm>
              <a:off x="5597858" y="5047666"/>
              <a:ext cx="125120" cy="72000"/>
            </a:xfrm>
            <a:prstGeom prst="rect">
              <a:avLst/>
            </a:prstGeom>
            <a:solidFill>
              <a:srgbClr val="FFFFFF"/>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600" name="Rectangle 291">
              <a:extLst>
                <a:ext uri="{FF2B5EF4-FFF2-40B4-BE49-F238E27FC236}">
                  <a16:creationId xmlns:a16="http://schemas.microsoft.com/office/drawing/2014/main" id="{13803F30-C14D-4033-B9F5-7C8EC040034F}"/>
                </a:ext>
              </a:extLst>
            </p:cNvPr>
            <p:cNvSpPr/>
            <p:nvPr/>
          </p:nvSpPr>
          <p:spPr>
            <a:xfrm>
              <a:off x="5739484" y="5169138"/>
              <a:ext cx="271369" cy="72000"/>
            </a:xfrm>
            <a:prstGeom prst="rect">
              <a:avLst/>
            </a:prstGeom>
            <a:solidFill>
              <a:srgbClr val="FFFFFF"/>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601" name="Rectangle 292">
              <a:extLst>
                <a:ext uri="{FF2B5EF4-FFF2-40B4-BE49-F238E27FC236}">
                  <a16:creationId xmlns:a16="http://schemas.microsoft.com/office/drawing/2014/main" id="{0CDEE88A-D248-46B2-B7FF-F1D876C098E2}"/>
                </a:ext>
              </a:extLst>
            </p:cNvPr>
            <p:cNvSpPr/>
            <p:nvPr/>
          </p:nvSpPr>
          <p:spPr>
            <a:xfrm>
              <a:off x="6072097" y="5174932"/>
              <a:ext cx="125120" cy="72000"/>
            </a:xfrm>
            <a:prstGeom prst="rect">
              <a:avLst/>
            </a:prstGeom>
            <a:solidFill>
              <a:srgbClr val="FFFFFF"/>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602" name="Rectangle 294">
              <a:extLst>
                <a:ext uri="{FF2B5EF4-FFF2-40B4-BE49-F238E27FC236}">
                  <a16:creationId xmlns:a16="http://schemas.microsoft.com/office/drawing/2014/main" id="{680F0CF5-B9DF-4517-868F-EE09A2E0BCCF}"/>
                </a:ext>
              </a:extLst>
            </p:cNvPr>
            <p:cNvSpPr/>
            <p:nvPr/>
          </p:nvSpPr>
          <p:spPr>
            <a:xfrm>
              <a:off x="5597858" y="5290610"/>
              <a:ext cx="216000" cy="72000"/>
            </a:xfrm>
            <a:prstGeom prst="rect">
              <a:avLst/>
            </a:prstGeom>
            <a:solidFill>
              <a:srgbClr val="FFFFFF"/>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603" name="Rectangle 295">
              <a:extLst>
                <a:ext uri="{FF2B5EF4-FFF2-40B4-BE49-F238E27FC236}">
                  <a16:creationId xmlns:a16="http://schemas.microsoft.com/office/drawing/2014/main" id="{C32C18AF-5395-411D-AA77-0C35A77BFB03}"/>
                </a:ext>
              </a:extLst>
            </p:cNvPr>
            <p:cNvSpPr/>
            <p:nvPr/>
          </p:nvSpPr>
          <p:spPr>
            <a:xfrm>
              <a:off x="5884809" y="5295029"/>
              <a:ext cx="540000" cy="72000"/>
            </a:xfrm>
            <a:prstGeom prst="rect">
              <a:avLst/>
            </a:prstGeom>
            <a:solidFill>
              <a:srgbClr val="FFFFFF"/>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604" name="Rectangle 296">
              <a:extLst>
                <a:ext uri="{FF2B5EF4-FFF2-40B4-BE49-F238E27FC236}">
                  <a16:creationId xmlns:a16="http://schemas.microsoft.com/office/drawing/2014/main" id="{A746E76A-E70E-4347-BE09-7AA6D8C09182}"/>
                </a:ext>
              </a:extLst>
            </p:cNvPr>
            <p:cNvSpPr/>
            <p:nvPr/>
          </p:nvSpPr>
          <p:spPr>
            <a:xfrm>
              <a:off x="5597858" y="5412082"/>
              <a:ext cx="125120" cy="72000"/>
            </a:xfrm>
            <a:prstGeom prst="rect">
              <a:avLst/>
            </a:prstGeom>
            <a:solidFill>
              <a:srgbClr val="FFFFFF"/>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605" name="Rectangle 297">
              <a:extLst>
                <a:ext uri="{FF2B5EF4-FFF2-40B4-BE49-F238E27FC236}">
                  <a16:creationId xmlns:a16="http://schemas.microsoft.com/office/drawing/2014/main" id="{CDA12A2A-9AB2-4608-AC9D-E131656E8DC1}"/>
                </a:ext>
              </a:extLst>
            </p:cNvPr>
            <p:cNvSpPr/>
            <p:nvPr/>
          </p:nvSpPr>
          <p:spPr>
            <a:xfrm>
              <a:off x="5783827" y="5424824"/>
              <a:ext cx="216000" cy="72000"/>
            </a:xfrm>
            <a:prstGeom prst="rect">
              <a:avLst/>
            </a:prstGeom>
            <a:solidFill>
              <a:srgbClr val="FFFFFF"/>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606" name="Rectangle 298">
              <a:extLst>
                <a:ext uri="{FF2B5EF4-FFF2-40B4-BE49-F238E27FC236}">
                  <a16:creationId xmlns:a16="http://schemas.microsoft.com/office/drawing/2014/main" id="{5814D829-904B-48E9-AE4B-3F50D110AD3D}"/>
                </a:ext>
              </a:extLst>
            </p:cNvPr>
            <p:cNvSpPr/>
            <p:nvPr/>
          </p:nvSpPr>
          <p:spPr>
            <a:xfrm>
              <a:off x="5739484" y="5533551"/>
              <a:ext cx="271369" cy="72000"/>
            </a:xfrm>
            <a:prstGeom prst="rect">
              <a:avLst/>
            </a:prstGeom>
            <a:solidFill>
              <a:srgbClr val="FFFFFF"/>
            </a:solidFill>
            <a:ln w="6350" cap="flat" cmpd="sng" algn="ctr">
              <a:no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grpSp>
      <p:sp>
        <p:nvSpPr>
          <p:cNvPr id="607" name="TextBox 299">
            <a:extLst>
              <a:ext uri="{FF2B5EF4-FFF2-40B4-BE49-F238E27FC236}">
                <a16:creationId xmlns:a16="http://schemas.microsoft.com/office/drawing/2014/main" id="{86790DD5-5163-4B65-A3DD-BEA73028928A}"/>
              </a:ext>
            </a:extLst>
          </p:cNvPr>
          <p:cNvSpPr txBox="1"/>
          <p:nvPr/>
        </p:nvSpPr>
        <p:spPr>
          <a:xfrm>
            <a:off x="8056058" y="3033154"/>
            <a:ext cx="939410" cy="247554"/>
          </a:xfrm>
          <a:prstGeom prst="rect">
            <a:avLst/>
          </a:prstGeom>
          <a:noFill/>
        </p:spPr>
        <p:txBody>
          <a:bodyPr wrap="none" lIns="54000" tIns="54000" rIns="54000" bIns="54000" rtlCol="0">
            <a:spAutoFit/>
          </a:bodyPr>
          <a:lstStyle/>
          <a:p>
            <a:pPr marL="0" marR="0" lvl="0" indent="0" algn="ctr" defTabSz="342892" rtl="0" eaLnBrk="1" fontAlgn="auto" latinLnBrk="0" hangingPunct="1">
              <a:lnSpc>
                <a:spcPct val="100000"/>
              </a:lnSpc>
              <a:spcBef>
                <a:spcPts val="0"/>
              </a:spcBef>
              <a:spcAft>
                <a:spcPts val="0"/>
              </a:spcAft>
              <a:buClr>
                <a:srgbClr val="001135"/>
              </a:buClr>
              <a:buSzTx/>
              <a:buFontTx/>
              <a:buNone/>
              <a:tabLst/>
              <a:defRPr/>
            </a:pPr>
            <a:r>
              <a:rPr kumimoji="0" lang="en-US" sz="900" b="0" i="0" u="none" strike="noStrike" kern="1200" cap="none" spc="0" normalizeH="0" baseline="0" noProof="0" dirty="0">
                <a:ln>
                  <a:noFill/>
                </a:ln>
                <a:solidFill>
                  <a:srgbClr val="4D5766"/>
                </a:solidFill>
                <a:effectLst/>
                <a:uLnTx/>
                <a:uFillTx/>
                <a:latin typeface="Nokia Pure Text Light"/>
                <a:ea typeface="Nokia Pure Text" panose="020B0503020202020204" pitchFamily="34" charset="0"/>
                <a:cs typeface="Nokia Pure Headline Light"/>
              </a:rPr>
              <a:t>Device a</a:t>
            </a:r>
            <a:r>
              <a:rPr kumimoji="0" lang="en-US" sz="900" b="0" i="0" u="none" strike="noStrike" kern="1200" cap="none" spc="0" normalizeH="0" baseline="0" noProof="0" dirty="0" err="1">
                <a:ln>
                  <a:noFill/>
                </a:ln>
                <a:solidFill>
                  <a:srgbClr val="4D5766"/>
                </a:solidFill>
                <a:effectLst/>
                <a:uLnTx/>
                <a:uFillTx/>
                <a:latin typeface="Nokia Pure Text Light"/>
                <a:ea typeface="Nokia Pure Text" panose="020B0503020202020204" pitchFamily="34" charset="0"/>
                <a:cs typeface="Nokia Pure Headline Light"/>
              </a:rPr>
              <a:t>daptors</a:t>
            </a:r>
            <a:endParaRPr kumimoji="0" lang="en-US" sz="900" b="0" i="0" u="none" strike="noStrike" kern="1200" cap="none" spc="0" normalizeH="0" baseline="0" noProof="0" dirty="0">
              <a:ln>
                <a:noFill/>
              </a:ln>
              <a:solidFill>
                <a:srgbClr val="4D5766"/>
              </a:solidFill>
              <a:effectLst/>
              <a:uLnTx/>
              <a:uFillTx/>
              <a:latin typeface="Nokia Pure Text Light"/>
              <a:ea typeface="Nokia Pure Text" panose="020B0503020202020204" pitchFamily="34" charset="0"/>
              <a:cs typeface="Nokia Pure Headline Light"/>
            </a:endParaRPr>
          </a:p>
        </p:txBody>
      </p:sp>
      <p:sp>
        <p:nvSpPr>
          <p:cNvPr id="608" name="Arrow: Left 43">
            <a:extLst>
              <a:ext uri="{FF2B5EF4-FFF2-40B4-BE49-F238E27FC236}">
                <a16:creationId xmlns:a16="http://schemas.microsoft.com/office/drawing/2014/main" id="{9428C12D-5A41-48E6-A5D8-8B75B2B956B8}"/>
              </a:ext>
            </a:extLst>
          </p:cNvPr>
          <p:cNvSpPr/>
          <p:nvPr/>
        </p:nvSpPr>
        <p:spPr>
          <a:xfrm>
            <a:off x="7897180" y="2645206"/>
            <a:ext cx="270398" cy="231548"/>
          </a:xfrm>
          <a:prstGeom prst="leftArrow">
            <a:avLst/>
          </a:prstGeom>
          <a:solidFill>
            <a:srgbClr val="FFFFFF"/>
          </a:solidFill>
          <a:ln w="6350" cap="flat" cmpd="sng" algn="ctr">
            <a:solidFill>
              <a:srgbClr val="4D5766"/>
            </a:solid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FFFFF"/>
              </a:solidFill>
              <a:effectLst/>
              <a:uLnTx/>
              <a:uFillTx/>
              <a:latin typeface="Nokia Pure Text Light"/>
              <a:ea typeface="+mn-ea"/>
              <a:cs typeface="+mn-cs"/>
            </a:endParaRPr>
          </a:p>
        </p:txBody>
      </p:sp>
      <p:grpSp>
        <p:nvGrpSpPr>
          <p:cNvPr id="609" name="Group 300">
            <a:extLst>
              <a:ext uri="{FF2B5EF4-FFF2-40B4-BE49-F238E27FC236}">
                <a16:creationId xmlns:a16="http://schemas.microsoft.com/office/drawing/2014/main" id="{7357F087-E7C4-4D5B-92A2-DC59C6FBB814}"/>
              </a:ext>
            </a:extLst>
          </p:cNvPr>
          <p:cNvGrpSpPr/>
          <p:nvPr/>
        </p:nvGrpSpPr>
        <p:grpSpPr>
          <a:xfrm>
            <a:off x="7342111" y="2549701"/>
            <a:ext cx="433503" cy="433503"/>
            <a:chOff x="6430178" y="3270465"/>
            <a:chExt cx="433503" cy="433503"/>
          </a:xfrm>
        </p:grpSpPr>
        <p:sp>
          <p:nvSpPr>
            <p:cNvPr id="610" name="Oval 609">
              <a:extLst>
                <a:ext uri="{FF2B5EF4-FFF2-40B4-BE49-F238E27FC236}">
                  <a16:creationId xmlns:a16="http://schemas.microsoft.com/office/drawing/2014/main" id="{B82A9183-AA06-4628-BFC8-F10AA31DF77C}"/>
                </a:ext>
              </a:extLst>
            </p:cNvPr>
            <p:cNvSpPr/>
            <p:nvPr/>
          </p:nvSpPr>
          <p:spPr>
            <a:xfrm>
              <a:off x="6430178" y="3270465"/>
              <a:ext cx="433503" cy="433503"/>
            </a:xfrm>
            <a:prstGeom prst="ellipse">
              <a:avLst/>
            </a:prstGeom>
            <a:solidFill>
              <a:srgbClr val="001135"/>
            </a:solidFill>
            <a:ln w="12700" cap="flat" cmpd="sng" algn="ctr">
              <a:solidFill>
                <a:srgbClr val="FFFFFF"/>
              </a:solidFill>
              <a:prstDash val="solid"/>
              <a:miter lim="800000"/>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sp>
          <p:nvSpPr>
            <p:cNvPr id="611" name="Freeform: Shape 302">
              <a:extLst>
                <a:ext uri="{FF2B5EF4-FFF2-40B4-BE49-F238E27FC236}">
                  <a16:creationId xmlns:a16="http://schemas.microsoft.com/office/drawing/2014/main" id="{C886DBF9-1768-4DDB-AB4C-34F1FF4D250D}"/>
                </a:ext>
              </a:extLst>
            </p:cNvPr>
            <p:cNvSpPr/>
            <p:nvPr/>
          </p:nvSpPr>
          <p:spPr>
            <a:xfrm>
              <a:off x="6448929" y="3280801"/>
              <a:ext cx="396000" cy="396000"/>
            </a:xfrm>
            <a:custGeom>
              <a:avLst/>
              <a:gdLst>
                <a:gd name="connsiteX0" fmla="*/ 634421 w 1138223"/>
                <a:gd name="connsiteY0" fmla="*/ 715816 h 1113313"/>
                <a:gd name="connsiteX1" fmla="*/ 791754 w 1138223"/>
                <a:gd name="connsiteY1" fmla="*/ 810171 h 1113313"/>
                <a:gd name="connsiteX2" fmla="*/ 822387 w 1138223"/>
                <a:gd name="connsiteY2" fmla="*/ 1113313 h 1113313"/>
                <a:gd name="connsiteX3" fmla="*/ 609054 w 1138223"/>
                <a:gd name="connsiteY3" fmla="*/ 904002 h 1113313"/>
                <a:gd name="connsiteX4" fmla="*/ 511146 w 1138223"/>
                <a:gd name="connsiteY4" fmla="*/ 715816 h 1113313"/>
                <a:gd name="connsiteX5" fmla="*/ 535657 w 1138223"/>
                <a:gd name="connsiteY5" fmla="*/ 897639 h 1113313"/>
                <a:gd name="connsiteX6" fmla="*/ 315836 w 1138223"/>
                <a:gd name="connsiteY6" fmla="*/ 1113313 h 1113313"/>
                <a:gd name="connsiteX7" fmla="*/ 345996 w 1138223"/>
                <a:gd name="connsiteY7" fmla="*/ 814859 h 1113313"/>
                <a:gd name="connsiteX8" fmla="*/ 886358 w 1138223"/>
                <a:gd name="connsiteY8" fmla="*/ 553241 h 1113313"/>
                <a:gd name="connsiteX9" fmla="*/ 1138223 w 1138223"/>
                <a:gd name="connsiteY9" fmla="*/ 715975 h 1113313"/>
                <a:gd name="connsiteX10" fmla="*/ 839097 w 1138223"/>
                <a:gd name="connsiteY10" fmla="*/ 753185 h 1113313"/>
                <a:gd name="connsiteX11" fmla="*/ 711282 w 1138223"/>
                <a:gd name="connsiteY11" fmla="*/ 619120 h 1113313"/>
                <a:gd name="connsiteX12" fmla="*/ 254569 w 1138223"/>
                <a:gd name="connsiteY12" fmla="*/ 551495 h 1113313"/>
                <a:gd name="connsiteX13" fmla="*/ 434285 w 1138223"/>
                <a:gd name="connsiteY13" fmla="*/ 619120 h 1113313"/>
                <a:gd name="connsiteX14" fmla="*/ 305692 w 1138223"/>
                <a:gd name="connsiteY14" fmla="*/ 754001 h 1113313"/>
                <a:gd name="connsiteX15" fmla="*/ 0 w 1138223"/>
                <a:gd name="connsiteY15" fmla="*/ 715975 h 1113313"/>
                <a:gd name="connsiteX16" fmla="*/ 1025502 w 1138223"/>
                <a:gd name="connsiteY16" fmla="*/ 220505 h 1113313"/>
                <a:gd name="connsiteX17" fmla="*/ 865708 w 1138223"/>
                <a:gd name="connsiteY17" fmla="*/ 482082 h 1113313"/>
                <a:gd name="connsiteX18" fmla="*/ 683851 w 1138223"/>
                <a:gd name="connsiteY18" fmla="*/ 498542 h 1113313"/>
                <a:gd name="connsiteX19" fmla="*/ 742960 w 1138223"/>
                <a:gd name="connsiteY19" fmla="*/ 316158 h 1113313"/>
                <a:gd name="connsiteX20" fmla="*/ 112721 w 1138223"/>
                <a:gd name="connsiteY20" fmla="*/ 220505 h 1113313"/>
                <a:gd name="connsiteX21" fmla="*/ 403513 w 1138223"/>
                <a:gd name="connsiteY21" fmla="*/ 318951 h 1113313"/>
                <a:gd name="connsiteX22" fmla="*/ 461716 w 1138223"/>
                <a:gd name="connsiteY22" fmla="*/ 498542 h 1113313"/>
                <a:gd name="connsiteX23" fmla="*/ 272085 w 1138223"/>
                <a:gd name="connsiteY23" fmla="*/ 481379 h 1113313"/>
                <a:gd name="connsiteX24" fmla="*/ 569112 w 1138223"/>
                <a:gd name="connsiteY24" fmla="*/ 0 h 1113313"/>
                <a:gd name="connsiteX25" fmla="*/ 674155 w 1138223"/>
                <a:gd name="connsiteY25" fmla="*/ 290735 h 1113313"/>
                <a:gd name="connsiteX26" fmla="*/ 572784 w 1138223"/>
                <a:gd name="connsiteY26" fmla="*/ 444880 h 1113313"/>
                <a:gd name="connsiteX27" fmla="*/ 466673 w 1138223"/>
                <a:gd name="connsiteY27" fmla="*/ 283527 h 111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38223" h="1113313">
                  <a:moveTo>
                    <a:pt x="634421" y="715816"/>
                  </a:moveTo>
                  <a:lnTo>
                    <a:pt x="791754" y="810171"/>
                  </a:lnTo>
                  <a:lnTo>
                    <a:pt x="822387" y="1113313"/>
                  </a:lnTo>
                  <a:lnTo>
                    <a:pt x="609054" y="904002"/>
                  </a:lnTo>
                  <a:close/>
                  <a:moveTo>
                    <a:pt x="511146" y="715816"/>
                  </a:moveTo>
                  <a:lnTo>
                    <a:pt x="535657" y="897639"/>
                  </a:lnTo>
                  <a:lnTo>
                    <a:pt x="315836" y="1113313"/>
                  </a:lnTo>
                  <a:lnTo>
                    <a:pt x="345996" y="814859"/>
                  </a:lnTo>
                  <a:close/>
                  <a:moveTo>
                    <a:pt x="886358" y="553241"/>
                  </a:moveTo>
                  <a:lnTo>
                    <a:pt x="1138223" y="715975"/>
                  </a:lnTo>
                  <a:lnTo>
                    <a:pt x="839097" y="753185"/>
                  </a:lnTo>
                  <a:lnTo>
                    <a:pt x="711282" y="619120"/>
                  </a:lnTo>
                  <a:close/>
                  <a:moveTo>
                    <a:pt x="254569" y="551495"/>
                  </a:moveTo>
                  <a:lnTo>
                    <a:pt x="434285" y="619120"/>
                  </a:lnTo>
                  <a:lnTo>
                    <a:pt x="305692" y="754001"/>
                  </a:lnTo>
                  <a:lnTo>
                    <a:pt x="0" y="715975"/>
                  </a:lnTo>
                  <a:close/>
                  <a:moveTo>
                    <a:pt x="1025502" y="220505"/>
                  </a:moveTo>
                  <a:lnTo>
                    <a:pt x="865708" y="482082"/>
                  </a:lnTo>
                  <a:lnTo>
                    <a:pt x="683851" y="498542"/>
                  </a:lnTo>
                  <a:lnTo>
                    <a:pt x="742960" y="316158"/>
                  </a:lnTo>
                  <a:close/>
                  <a:moveTo>
                    <a:pt x="112721" y="220505"/>
                  </a:moveTo>
                  <a:lnTo>
                    <a:pt x="403513" y="318951"/>
                  </a:lnTo>
                  <a:lnTo>
                    <a:pt x="461716" y="498542"/>
                  </a:lnTo>
                  <a:lnTo>
                    <a:pt x="272085" y="481379"/>
                  </a:lnTo>
                  <a:close/>
                  <a:moveTo>
                    <a:pt x="569112" y="0"/>
                  </a:moveTo>
                  <a:lnTo>
                    <a:pt x="674155" y="290735"/>
                  </a:lnTo>
                  <a:lnTo>
                    <a:pt x="572784" y="444880"/>
                  </a:lnTo>
                  <a:lnTo>
                    <a:pt x="466673" y="283527"/>
                  </a:lnTo>
                  <a:close/>
                </a:path>
              </a:pathLst>
            </a:custGeom>
            <a:solidFill>
              <a:srgbClr val="FFFFFF"/>
            </a:solidFill>
            <a:ln w="6350" cap="flat" cmpd="sng" algn="ctr">
              <a:noFill/>
              <a:prstDash val="solid"/>
              <a:miter lim="800000"/>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Nokia Pure Text Light"/>
                <a:ea typeface="+mn-ea"/>
                <a:cs typeface="+mn-cs"/>
              </a:endParaRPr>
            </a:p>
          </p:txBody>
        </p:sp>
      </p:grpSp>
      <p:grpSp>
        <p:nvGrpSpPr>
          <p:cNvPr id="612" name="Gruppierung 75">
            <a:extLst>
              <a:ext uri="{FF2B5EF4-FFF2-40B4-BE49-F238E27FC236}">
                <a16:creationId xmlns:a16="http://schemas.microsoft.com/office/drawing/2014/main" id="{9F570861-8AAF-493F-9729-905194010055}"/>
              </a:ext>
            </a:extLst>
          </p:cNvPr>
          <p:cNvGrpSpPr>
            <a:grpSpLocks noChangeAspect="1"/>
          </p:cNvGrpSpPr>
          <p:nvPr/>
        </p:nvGrpSpPr>
        <p:grpSpPr bwMode="auto">
          <a:xfrm>
            <a:off x="7479122" y="1189119"/>
            <a:ext cx="540000" cy="485903"/>
            <a:chOff x="4560274" y="2060731"/>
            <a:chExt cx="4152200" cy="3737760"/>
          </a:xfrm>
        </p:grpSpPr>
        <p:grpSp>
          <p:nvGrpSpPr>
            <p:cNvPr id="613" name="Gruppierung 25">
              <a:extLst>
                <a:ext uri="{FF2B5EF4-FFF2-40B4-BE49-F238E27FC236}">
                  <a16:creationId xmlns:a16="http://schemas.microsoft.com/office/drawing/2014/main" id="{B2F1C583-A662-4039-9389-45B2633E8721}"/>
                </a:ext>
              </a:extLst>
            </p:cNvPr>
            <p:cNvGrpSpPr>
              <a:grpSpLocks noChangeAspect="1"/>
            </p:cNvGrpSpPr>
            <p:nvPr/>
          </p:nvGrpSpPr>
          <p:grpSpPr bwMode="auto">
            <a:xfrm>
              <a:off x="4560274" y="2060731"/>
              <a:ext cx="4152200" cy="3737760"/>
              <a:chOff x="485844" y="800631"/>
              <a:chExt cx="5403158" cy="4863859"/>
            </a:xfrm>
          </p:grpSpPr>
          <p:sp>
            <p:nvSpPr>
              <p:cNvPr id="615" name="Abgerundetes Rechteck 8">
                <a:extLst>
                  <a:ext uri="{FF2B5EF4-FFF2-40B4-BE49-F238E27FC236}">
                    <a16:creationId xmlns:a16="http://schemas.microsoft.com/office/drawing/2014/main" id="{BD98852B-1485-44FC-8A9E-474FEE09A9FF}"/>
                  </a:ext>
                </a:extLst>
              </p:cNvPr>
              <p:cNvSpPr/>
              <p:nvPr/>
            </p:nvSpPr>
            <p:spPr>
              <a:xfrm>
                <a:off x="1463923" y="1142621"/>
                <a:ext cx="3722384" cy="2441426"/>
              </a:xfrm>
              <a:custGeom>
                <a:avLst/>
                <a:gdLst/>
                <a:ahLst/>
                <a:cxnLst/>
                <a:rect l="l" t="t" r="r" b="b"/>
                <a:pathLst>
                  <a:path w="4302019" h="2701920">
                    <a:moveTo>
                      <a:pt x="4302019" y="2690251"/>
                    </a:moveTo>
                    <a:lnTo>
                      <a:pt x="4302019" y="2701920"/>
                    </a:lnTo>
                    <a:lnTo>
                      <a:pt x="4292379" y="2701920"/>
                    </a:lnTo>
                    <a:close/>
                    <a:moveTo>
                      <a:pt x="992395" y="1674378"/>
                    </a:moveTo>
                    <a:lnTo>
                      <a:pt x="870406" y="2007523"/>
                    </a:lnTo>
                    <a:lnTo>
                      <a:pt x="1242704" y="2007523"/>
                    </a:lnTo>
                    <a:close/>
                    <a:moveTo>
                      <a:pt x="2639460" y="1556507"/>
                    </a:moveTo>
                    <a:lnTo>
                      <a:pt x="2675872" y="1642915"/>
                    </a:lnTo>
                    <a:lnTo>
                      <a:pt x="2723540" y="1556507"/>
                    </a:lnTo>
                    <a:close/>
                    <a:moveTo>
                      <a:pt x="1705389" y="1556507"/>
                    </a:moveTo>
                    <a:lnTo>
                      <a:pt x="1573066" y="2007523"/>
                    </a:lnTo>
                    <a:lnTo>
                      <a:pt x="2642080" y="2007523"/>
                    </a:lnTo>
                    <a:lnTo>
                      <a:pt x="2453017" y="1556507"/>
                    </a:lnTo>
                    <a:close/>
                    <a:moveTo>
                      <a:pt x="1121203" y="1556507"/>
                    </a:moveTo>
                    <a:lnTo>
                      <a:pt x="1420920" y="1963047"/>
                    </a:lnTo>
                    <a:lnTo>
                      <a:pt x="1537436" y="1556507"/>
                    </a:lnTo>
                    <a:close/>
                    <a:moveTo>
                      <a:pt x="2434781" y="1070803"/>
                    </a:moveTo>
                    <a:lnTo>
                      <a:pt x="2624841" y="1521819"/>
                    </a:lnTo>
                    <a:lnTo>
                      <a:pt x="2742677" y="1521819"/>
                    </a:lnTo>
                    <a:lnTo>
                      <a:pt x="2991488" y="1070803"/>
                    </a:lnTo>
                    <a:close/>
                    <a:moveTo>
                      <a:pt x="1847891" y="1070803"/>
                    </a:moveTo>
                    <a:lnTo>
                      <a:pt x="1715567" y="1521819"/>
                    </a:lnTo>
                    <a:lnTo>
                      <a:pt x="2438476" y="1521819"/>
                    </a:lnTo>
                    <a:lnTo>
                      <a:pt x="2249412" y="1070803"/>
                    </a:lnTo>
                    <a:close/>
                    <a:moveTo>
                      <a:pt x="1990392" y="585098"/>
                    </a:moveTo>
                    <a:lnTo>
                      <a:pt x="1858068" y="1036115"/>
                    </a:lnTo>
                    <a:lnTo>
                      <a:pt x="2234871" y="1036115"/>
                    </a:lnTo>
                    <a:lnTo>
                      <a:pt x="2045807" y="585098"/>
                    </a:lnTo>
                    <a:close/>
                    <a:moveTo>
                      <a:pt x="2013208" y="507332"/>
                    </a:moveTo>
                    <a:lnTo>
                      <a:pt x="2000568" y="550410"/>
                    </a:lnTo>
                    <a:lnTo>
                      <a:pt x="2031266" y="550410"/>
                    </a:lnTo>
                    <a:close/>
                    <a:moveTo>
                      <a:pt x="1983537" y="0"/>
                    </a:moveTo>
                    <a:lnTo>
                      <a:pt x="2215484" y="550410"/>
                    </a:lnTo>
                    <a:lnTo>
                      <a:pt x="4168387" y="550410"/>
                    </a:lnTo>
                    <a:lnTo>
                      <a:pt x="4168387" y="585098"/>
                    </a:lnTo>
                    <a:lnTo>
                      <a:pt x="2230102" y="585098"/>
                    </a:lnTo>
                    <a:lnTo>
                      <a:pt x="2420163" y="1036115"/>
                    </a:lnTo>
                    <a:lnTo>
                      <a:pt x="3010624" y="1036115"/>
                    </a:lnTo>
                    <a:lnTo>
                      <a:pt x="3061552" y="943800"/>
                    </a:lnTo>
                    <a:lnTo>
                      <a:pt x="3661561" y="951906"/>
                    </a:lnTo>
                    <a:lnTo>
                      <a:pt x="3663880" y="1036115"/>
                    </a:lnTo>
                    <a:lnTo>
                      <a:pt x="4168387" y="1036115"/>
                    </a:lnTo>
                    <a:lnTo>
                      <a:pt x="4168387" y="1070803"/>
                    </a:lnTo>
                    <a:lnTo>
                      <a:pt x="3664835" y="1070803"/>
                    </a:lnTo>
                    <a:lnTo>
                      <a:pt x="3665864" y="1108157"/>
                    </a:lnTo>
                    <a:lnTo>
                      <a:pt x="3159399" y="1116752"/>
                    </a:lnTo>
                    <a:lnTo>
                      <a:pt x="2935288" y="1521819"/>
                    </a:lnTo>
                    <a:lnTo>
                      <a:pt x="4168387" y="1521819"/>
                    </a:lnTo>
                    <a:lnTo>
                      <a:pt x="4168387" y="1556507"/>
                    </a:lnTo>
                    <a:lnTo>
                      <a:pt x="2916096" y="1556507"/>
                    </a:lnTo>
                    <a:lnTo>
                      <a:pt x="2666561" y="2007523"/>
                    </a:lnTo>
                    <a:lnTo>
                      <a:pt x="4168387" y="2007523"/>
                    </a:lnTo>
                    <a:lnTo>
                      <a:pt x="4168387" y="2042212"/>
                    </a:lnTo>
                    <a:lnTo>
                      <a:pt x="1562889" y="2042212"/>
                    </a:lnTo>
                    <a:lnTo>
                      <a:pt x="1480292" y="2323738"/>
                    </a:lnTo>
                    <a:lnTo>
                      <a:pt x="1268767" y="2042212"/>
                    </a:lnTo>
                    <a:lnTo>
                      <a:pt x="857703" y="2042212"/>
                    </a:lnTo>
                    <a:lnTo>
                      <a:pt x="692552" y="2493228"/>
                    </a:lnTo>
                    <a:lnTo>
                      <a:pt x="4168387" y="2493228"/>
                    </a:lnTo>
                    <a:lnTo>
                      <a:pt x="4168387" y="2527916"/>
                    </a:lnTo>
                    <a:lnTo>
                      <a:pt x="679850" y="2527916"/>
                    </a:lnTo>
                    <a:lnTo>
                      <a:pt x="633167" y="2655407"/>
                    </a:lnTo>
                    <a:lnTo>
                      <a:pt x="485379" y="2576952"/>
                    </a:lnTo>
                    <a:lnTo>
                      <a:pt x="503236" y="2527916"/>
                    </a:lnTo>
                    <a:lnTo>
                      <a:pt x="0" y="2527916"/>
                    </a:lnTo>
                    <a:lnTo>
                      <a:pt x="0" y="2493228"/>
                    </a:lnTo>
                    <a:lnTo>
                      <a:pt x="515868" y="2493228"/>
                    </a:lnTo>
                    <a:lnTo>
                      <a:pt x="680114" y="2042212"/>
                    </a:lnTo>
                    <a:lnTo>
                      <a:pt x="0" y="2042212"/>
                    </a:lnTo>
                    <a:lnTo>
                      <a:pt x="0" y="2007523"/>
                    </a:lnTo>
                    <a:lnTo>
                      <a:pt x="692746" y="2007523"/>
                    </a:lnTo>
                    <a:lnTo>
                      <a:pt x="856992" y="1556507"/>
                    </a:lnTo>
                    <a:lnTo>
                      <a:pt x="0" y="1556507"/>
                    </a:lnTo>
                    <a:lnTo>
                      <a:pt x="0" y="1521819"/>
                    </a:lnTo>
                    <a:lnTo>
                      <a:pt x="869625" y="1521819"/>
                    </a:lnTo>
                    <a:lnTo>
                      <a:pt x="944351" y="1316622"/>
                    </a:lnTo>
                    <a:lnTo>
                      <a:pt x="1095630" y="1521819"/>
                    </a:lnTo>
                    <a:lnTo>
                      <a:pt x="1547378" y="1521819"/>
                    </a:lnTo>
                    <a:lnTo>
                      <a:pt x="1676641" y="1070803"/>
                    </a:lnTo>
                    <a:lnTo>
                      <a:pt x="0" y="1070803"/>
                    </a:lnTo>
                    <a:lnTo>
                      <a:pt x="0" y="1036115"/>
                    </a:lnTo>
                    <a:lnTo>
                      <a:pt x="1686583" y="1036115"/>
                    </a:lnTo>
                    <a:lnTo>
                      <a:pt x="1815846" y="585098"/>
                    </a:lnTo>
                    <a:lnTo>
                      <a:pt x="0" y="585098"/>
                    </a:lnTo>
                    <a:lnTo>
                      <a:pt x="0" y="550410"/>
                    </a:lnTo>
                    <a:lnTo>
                      <a:pt x="1825788" y="550410"/>
                    </a:lnTo>
                    <a:close/>
                  </a:path>
                </a:pathLst>
              </a:custGeom>
              <a:solidFill>
                <a:srgbClr val="FFFFFF"/>
              </a:solidFill>
              <a:ln w="6350" cap="flat" cmpd="sng" algn="ctr">
                <a:noFill/>
                <a:prstDash val="solid"/>
                <a:miter lim="800000"/>
              </a:ln>
              <a:effectLst/>
            </p:spPr>
            <p:txBody>
              <a:bodyPr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mn-ea"/>
                  <a:cs typeface="+mn-cs"/>
                </a:endParaRPr>
              </a:p>
            </p:txBody>
          </p:sp>
          <p:sp>
            <p:nvSpPr>
              <p:cNvPr id="616" name="Abgerundetes Rechteck 18">
                <a:extLst>
                  <a:ext uri="{FF2B5EF4-FFF2-40B4-BE49-F238E27FC236}">
                    <a16:creationId xmlns:a16="http://schemas.microsoft.com/office/drawing/2014/main" id="{31D0405F-01E4-4A5F-B36A-03EB04DF61A2}"/>
                  </a:ext>
                </a:extLst>
              </p:cNvPr>
              <p:cNvSpPr/>
              <p:nvPr/>
            </p:nvSpPr>
            <p:spPr>
              <a:xfrm>
                <a:off x="1027112" y="800631"/>
                <a:ext cx="4320622" cy="3144406"/>
              </a:xfrm>
              <a:custGeom>
                <a:avLst/>
                <a:gdLst>
                  <a:gd name="connsiteX0" fmla="*/ 276462 w 4320000"/>
                  <a:gd name="connsiteY0" fmla="*/ 0 h 3149129"/>
                  <a:gd name="connsiteX1" fmla="*/ 1440002 w 4320000"/>
                  <a:gd name="connsiteY1" fmla="*/ 0 h 3149129"/>
                  <a:gd name="connsiteX2" fmla="*/ 2160002 w 4320000"/>
                  <a:gd name="connsiteY2" fmla="*/ 0 h 3149129"/>
                  <a:gd name="connsiteX3" fmla="*/ 2880002 w 4320000"/>
                  <a:gd name="connsiteY3" fmla="*/ 0 h 3149129"/>
                  <a:gd name="connsiteX4" fmla="*/ 4043536 w 4320000"/>
                  <a:gd name="connsiteY4" fmla="*/ 0 h 3149129"/>
                  <a:gd name="connsiteX5" fmla="*/ 4319998 w 4320000"/>
                  <a:gd name="connsiteY5" fmla="*/ 276462 h 3149129"/>
                  <a:gd name="connsiteX6" fmla="*/ 4319998 w 4320000"/>
                  <a:gd name="connsiteY6" fmla="*/ 854564 h 3149129"/>
                  <a:gd name="connsiteX7" fmla="*/ 4320000 w 4320000"/>
                  <a:gd name="connsiteY7" fmla="*/ 854564 h 3149129"/>
                  <a:gd name="connsiteX8" fmla="*/ 4320000 w 4320000"/>
                  <a:gd name="connsiteY8" fmla="*/ 1574564 h 3149129"/>
                  <a:gd name="connsiteX9" fmla="*/ 4320000 w 4320000"/>
                  <a:gd name="connsiteY9" fmla="*/ 2294564 h 3149129"/>
                  <a:gd name="connsiteX10" fmla="*/ 4319998 w 4320000"/>
                  <a:gd name="connsiteY10" fmla="*/ 2294564 h 3149129"/>
                  <a:gd name="connsiteX11" fmla="*/ 4319998 w 4320000"/>
                  <a:gd name="connsiteY11" fmla="*/ 2872667 h 3149129"/>
                  <a:gd name="connsiteX12" fmla="*/ 4043536 w 4320000"/>
                  <a:gd name="connsiteY12" fmla="*/ 3149129 h 3149129"/>
                  <a:gd name="connsiteX13" fmla="*/ 2098492 w 4320000"/>
                  <a:gd name="connsiteY13" fmla="*/ 3135174 h 3149129"/>
                  <a:gd name="connsiteX14" fmla="*/ 276462 w 4320000"/>
                  <a:gd name="connsiteY14" fmla="*/ 3149129 h 3149129"/>
                  <a:gd name="connsiteX15" fmla="*/ 0 w 4320000"/>
                  <a:gd name="connsiteY15" fmla="*/ 2872667 h 3149129"/>
                  <a:gd name="connsiteX16" fmla="*/ 0 w 4320000"/>
                  <a:gd name="connsiteY16" fmla="*/ 2294564 h 3149129"/>
                  <a:gd name="connsiteX17" fmla="*/ 0 w 4320000"/>
                  <a:gd name="connsiteY17" fmla="*/ 1574564 h 3149129"/>
                  <a:gd name="connsiteX18" fmla="*/ 0 w 4320000"/>
                  <a:gd name="connsiteY18" fmla="*/ 854564 h 3149129"/>
                  <a:gd name="connsiteX19" fmla="*/ 0 w 4320000"/>
                  <a:gd name="connsiteY19" fmla="*/ 276462 h 3149129"/>
                  <a:gd name="connsiteX20" fmla="*/ 276462 w 4320000"/>
                  <a:gd name="connsiteY20" fmla="*/ 0 h 3149129"/>
                  <a:gd name="connsiteX0" fmla="*/ 276462 w 4320000"/>
                  <a:gd name="connsiteY0" fmla="*/ 0 h 3149129"/>
                  <a:gd name="connsiteX1" fmla="*/ 1440002 w 4320000"/>
                  <a:gd name="connsiteY1" fmla="*/ 0 h 3149129"/>
                  <a:gd name="connsiteX2" fmla="*/ 2160002 w 4320000"/>
                  <a:gd name="connsiteY2" fmla="*/ 0 h 3149129"/>
                  <a:gd name="connsiteX3" fmla="*/ 2880002 w 4320000"/>
                  <a:gd name="connsiteY3" fmla="*/ 0 h 3149129"/>
                  <a:gd name="connsiteX4" fmla="*/ 4043536 w 4320000"/>
                  <a:gd name="connsiteY4" fmla="*/ 0 h 3149129"/>
                  <a:gd name="connsiteX5" fmla="*/ 4319998 w 4320000"/>
                  <a:gd name="connsiteY5" fmla="*/ 276462 h 3149129"/>
                  <a:gd name="connsiteX6" fmla="*/ 4319998 w 4320000"/>
                  <a:gd name="connsiteY6" fmla="*/ 854564 h 3149129"/>
                  <a:gd name="connsiteX7" fmla="*/ 4320000 w 4320000"/>
                  <a:gd name="connsiteY7" fmla="*/ 854564 h 3149129"/>
                  <a:gd name="connsiteX8" fmla="*/ 4320000 w 4320000"/>
                  <a:gd name="connsiteY8" fmla="*/ 1574564 h 3149129"/>
                  <a:gd name="connsiteX9" fmla="*/ 4320000 w 4320000"/>
                  <a:gd name="connsiteY9" fmla="*/ 2294564 h 3149129"/>
                  <a:gd name="connsiteX10" fmla="*/ 4319998 w 4320000"/>
                  <a:gd name="connsiteY10" fmla="*/ 2294564 h 3149129"/>
                  <a:gd name="connsiteX11" fmla="*/ 4319998 w 4320000"/>
                  <a:gd name="connsiteY11" fmla="*/ 2872667 h 3149129"/>
                  <a:gd name="connsiteX12" fmla="*/ 4043536 w 4320000"/>
                  <a:gd name="connsiteY12" fmla="*/ 3149129 h 3149129"/>
                  <a:gd name="connsiteX13" fmla="*/ 276462 w 4320000"/>
                  <a:gd name="connsiteY13" fmla="*/ 3149129 h 3149129"/>
                  <a:gd name="connsiteX14" fmla="*/ 0 w 4320000"/>
                  <a:gd name="connsiteY14" fmla="*/ 2872667 h 3149129"/>
                  <a:gd name="connsiteX15" fmla="*/ 0 w 4320000"/>
                  <a:gd name="connsiteY15" fmla="*/ 2294564 h 3149129"/>
                  <a:gd name="connsiteX16" fmla="*/ 0 w 4320000"/>
                  <a:gd name="connsiteY16" fmla="*/ 1574564 h 3149129"/>
                  <a:gd name="connsiteX17" fmla="*/ 0 w 4320000"/>
                  <a:gd name="connsiteY17" fmla="*/ 854564 h 3149129"/>
                  <a:gd name="connsiteX18" fmla="*/ 0 w 4320000"/>
                  <a:gd name="connsiteY18" fmla="*/ 276462 h 3149129"/>
                  <a:gd name="connsiteX19" fmla="*/ 276462 w 4320000"/>
                  <a:gd name="connsiteY19" fmla="*/ 0 h 3149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20000" h="3149129">
                    <a:moveTo>
                      <a:pt x="276462" y="0"/>
                    </a:moveTo>
                    <a:lnTo>
                      <a:pt x="1440002" y="0"/>
                    </a:lnTo>
                    <a:lnTo>
                      <a:pt x="2160002" y="0"/>
                    </a:lnTo>
                    <a:lnTo>
                      <a:pt x="2880002" y="0"/>
                    </a:lnTo>
                    <a:lnTo>
                      <a:pt x="4043536" y="0"/>
                    </a:lnTo>
                    <a:cubicBezTo>
                      <a:pt x="4196222" y="0"/>
                      <a:pt x="4319998" y="123776"/>
                      <a:pt x="4319998" y="276462"/>
                    </a:cubicBezTo>
                    <a:lnTo>
                      <a:pt x="4319998" y="854564"/>
                    </a:lnTo>
                    <a:lnTo>
                      <a:pt x="4320000" y="854564"/>
                    </a:lnTo>
                    <a:lnTo>
                      <a:pt x="4320000" y="1574564"/>
                    </a:lnTo>
                    <a:lnTo>
                      <a:pt x="4320000" y="2294564"/>
                    </a:lnTo>
                    <a:lnTo>
                      <a:pt x="4319998" y="2294564"/>
                    </a:lnTo>
                    <a:lnTo>
                      <a:pt x="4319998" y="2872667"/>
                    </a:lnTo>
                    <a:cubicBezTo>
                      <a:pt x="4319998" y="3025353"/>
                      <a:pt x="4196222" y="3149129"/>
                      <a:pt x="4043536" y="3149129"/>
                    </a:cubicBezTo>
                    <a:lnTo>
                      <a:pt x="276462" y="3149129"/>
                    </a:lnTo>
                    <a:cubicBezTo>
                      <a:pt x="123776" y="3149129"/>
                      <a:pt x="0" y="3025353"/>
                      <a:pt x="0" y="2872667"/>
                    </a:cubicBezTo>
                    <a:lnTo>
                      <a:pt x="0" y="2294564"/>
                    </a:lnTo>
                    <a:lnTo>
                      <a:pt x="0" y="1574564"/>
                    </a:lnTo>
                    <a:lnTo>
                      <a:pt x="0" y="854564"/>
                    </a:lnTo>
                    <a:lnTo>
                      <a:pt x="0" y="276462"/>
                    </a:lnTo>
                    <a:cubicBezTo>
                      <a:pt x="0" y="123776"/>
                      <a:pt x="123776" y="0"/>
                      <a:pt x="276462" y="0"/>
                    </a:cubicBezTo>
                    <a:close/>
                  </a:path>
                </a:pathLst>
              </a:custGeom>
              <a:solidFill>
                <a:srgbClr val="00C9FF"/>
              </a:solidFill>
              <a:ln w="6350" cap="flat" cmpd="sng" algn="ctr">
                <a:noFill/>
                <a:prstDash val="solid"/>
                <a:miter lim="800000"/>
              </a:ln>
              <a:effectLst>
                <a:outerShdw blurRad="25400" dist="25400" dir="2700000" algn="tl" rotWithShape="0">
                  <a:prstClr val="black">
                    <a:alpha val="40000"/>
                  </a:prstClr>
                </a:outerShdw>
              </a:effectLst>
            </p:spPr>
            <p:txBody>
              <a:bodyPr anchor="b"/>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675" b="1" i="0" u="none" strike="noStrike" kern="0" cap="none" spc="0" normalizeH="0" baseline="0" noProof="0" dirty="0">
                    <a:ln>
                      <a:noFill/>
                    </a:ln>
                    <a:solidFill>
                      <a:srgbClr val="FFFFFF"/>
                    </a:solidFill>
                    <a:effectLst/>
                    <a:uLnTx/>
                    <a:uFillTx/>
                    <a:latin typeface="Nokia Pure Text Light"/>
                    <a:ea typeface="+mn-ea"/>
                    <a:cs typeface="Arial"/>
                  </a:rPr>
                  <a:t>SDN</a:t>
                </a:r>
              </a:p>
            </p:txBody>
          </p:sp>
          <p:sp>
            <p:nvSpPr>
              <p:cNvPr id="617" name="Abgerundetes Rechteck 2">
                <a:extLst>
                  <a:ext uri="{FF2B5EF4-FFF2-40B4-BE49-F238E27FC236}">
                    <a16:creationId xmlns:a16="http://schemas.microsoft.com/office/drawing/2014/main" id="{E32438D7-5643-45F4-8792-33640583DBEF}"/>
                  </a:ext>
                </a:extLst>
              </p:cNvPr>
              <p:cNvSpPr>
                <a:spLocks noChangeAspect="1"/>
              </p:cNvSpPr>
              <p:nvPr/>
            </p:nvSpPr>
            <p:spPr bwMode="auto">
              <a:xfrm>
                <a:off x="485844" y="4173030"/>
                <a:ext cx="5403158" cy="1491460"/>
              </a:xfrm>
              <a:custGeom>
                <a:avLst/>
                <a:gdLst>
                  <a:gd name="connsiteX0" fmla="*/ 939683 w 5403158"/>
                  <a:gd name="connsiteY0" fmla="*/ 13956 h 1505377"/>
                  <a:gd name="connsiteX1" fmla="*/ 2765666 w 5403158"/>
                  <a:gd name="connsiteY1" fmla="*/ 0 h 1505377"/>
                  <a:gd name="connsiteX2" fmla="*/ 4462739 w 5403158"/>
                  <a:gd name="connsiteY2" fmla="*/ 13956 h 1505377"/>
                  <a:gd name="connsiteX3" fmla="*/ 5403158 w 5403158"/>
                  <a:gd name="connsiteY3" fmla="*/ 1053154 h 1505377"/>
                  <a:gd name="connsiteX4" fmla="*/ 5395042 w 5403158"/>
                  <a:gd name="connsiteY4" fmla="*/ 1152911 h 1505377"/>
                  <a:gd name="connsiteX5" fmla="*/ 5003686 w 5403158"/>
                  <a:gd name="connsiteY5" fmla="*/ 1505377 h 1505377"/>
                  <a:gd name="connsiteX6" fmla="*/ 3473749 w 5403158"/>
                  <a:gd name="connsiteY6" fmla="*/ 1505377 h 1505377"/>
                  <a:gd name="connsiteX7" fmla="*/ 2753749 w 5403158"/>
                  <a:gd name="connsiteY7" fmla="*/ 1505377 h 1505377"/>
                  <a:gd name="connsiteX8" fmla="*/ 2033749 w 5403158"/>
                  <a:gd name="connsiteY8" fmla="*/ 1505377 h 1505377"/>
                  <a:gd name="connsiteX9" fmla="*/ 399472 w 5403158"/>
                  <a:gd name="connsiteY9" fmla="*/ 1505377 h 1505377"/>
                  <a:gd name="connsiteX10" fmla="*/ 0 w 5403158"/>
                  <a:gd name="connsiteY10" fmla="*/ 1063947 h 1505377"/>
                  <a:gd name="connsiteX11" fmla="*/ 4116 w 5403158"/>
                  <a:gd name="connsiteY11" fmla="*/ 946903 h 1505377"/>
                  <a:gd name="connsiteX12" fmla="*/ 939683 w 5403158"/>
                  <a:gd name="connsiteY12" fmla="*/ 13956 h 1505377"/>
                  <a:gd name="connsiteX0" fmla="*/ 939683 w 5403158"/>
                  <a:gd name="connsiteY0" fmla="*/ 0 h 1491421"/>
                  <a:gd name="connsiteX1" fmla="*/ 4462739 w 5403158"/>
                  <a:gd name="connsiteY1" fmla="*/ 0 h 1491421"/>
                  <a:gd name="connsiteX2" fmla="*/ 5403158 w 5403158"/>
                  <a:gd name="connsiteY2" fmla="*/ 1039198 h 1491421"/>
                  <a:gd name="connsiteX3" fmla="*/ 5395042 w 5403158"/>
                  <a:gd name="connsiteY3" fmla="*/ 1138955 h 1491421"/>
                  <a:gd name="connsiteX4" fmla="*/ 5003686 w 5403158"/>
                  <a:gd name="connsiteY4" fmla="*/ 1491421 h 1491421"/>
                  <a:gd name="connsiteX5" fmla="*/ 3473749 w 5403158"/>
                  <a:gd name="connsiteY5" fmla="*/ 1491421 h 1491421"/>
                  <a:gd name="connsiteX6" fmla="*/ 2753749 w 5403158"/>
                  <a:gd name="connsiteY6" fmla="*/ 1491421 h 1491421"/>
                  <a:gd name="connsiteX7" fmla="*/ 2033749 w 5403158"/>
                  <a:gd name="connsiteY7" fmla="*/ 1491421 h 1491421"/>
                  <a:gd name="connsiteX8" fmla="*/ 399472 w 5403158"/>
                  <a:gd name="connsiteY8" fmla="*/ 1491421 h 1491421"/>
                  <a:gd name="connsiteX9" fmla="*/ 0 w 5403158"/>
                  <a:gd name="connsiteY9" fmla="*/ 1049991 h 1491421"/>
                  <a:gd name="connsiteX10" fmla="*/ 4116 w 5403158"/>
                  <a:gd name="connsiteY10" fmla="*/ 932947 h 1491421"/>
                  <a:gd name="connsiteX11" fmla="*/ 939683 w 5403158"/>
                  <a:gd name="connsiteY11" fmla="*/ 0 h 149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3158" h="1491421">
                    <a:moveTo>
                      <a:pt x="939683" y="0"/>
                    </a:moveTo>
                    <a:lnTo>
                      <a:pt x="4462739" y="0"/>
                    </a:lnTo>
                    <a:cubicBezTo>
                      <a:pt x="4982117" y="0"/>
                      <a:pt x="5403158" y="465266"/>
                      <a:pt x="5403158" y="1039198"/>
                    </a:cubicBezTo>
                    <a:lnTo>
                      <a:pt x="5395042" y="1138955"/>
                    </a:lnTo>
                    <a:cubicBezTo>
                      <a:pt x="5357792" y="1340107"/>
                      <a:pt x="5196731" y="1491421"/>
                      <a:pt x="5003686" y="1491421"/>
                    </a:cubicBezTo>
                    <a:lnTo>
                      <a:pt x="3473749" y="1491421"/>
                    </a:lnTo>
                    <a:lnTo>
                      <a:pt x="2753749" y="1491421"/>
                    </a:lnTo>
                    <a:lnTo>
                      <a:pt x="2033749" y="1491421"/>
                    </a:lnTo>
                    <a:lnTo>
                      <a:pt x="399472" y="1491421"/>
                    </a:lnTo>
                    <a:cubicBezTo>
                      <a:pt x="178850" y="1491421"/>
                      <a:pt x="0" y="1293787"/>
                      <a:pt x="0" y="1049991"/>
                    </a:cubicBezTo>
                    <a:lnTo>
                      <a:pt x="4116" y="932947"/>
                    </a:lnTo>
                    <a:cubicBezTo>
                      <a:pt x="52276" y="408926"/>
                      <a:pt x="452765" y="0"/>
                      <a:pt x="939683" y="0"/>
                    </a:cubicBezTo>
                    <a:close/>
                  </a:path>
                </a:pathLst>
              </a:custGeom>
              <a:solidFill>
                <a:srgbClr val="00C9FF"/>
              </a:solidFill>
              <a:ln>
                <a:noFill/>
              </a:ln>
              <a:effectLst>
                <a:outerShdw blurRad="25400" dist="25400" dir="2700000" algn="tl" rotWithShape="0">
                  <a:prstClr val="black">
                    <a:alpha val="40000"/>
                  </a:prstClr>
                </a:outerShdw>
              </a:effectLst>
              <a:extLst>
                <a:ext uri="{91240B29-F687-4f45-9708-019B960494DF}"/>
              </a:extLst>
            </p:spPr>
            <p:txBody>
              <a:bodyPr lIns="0" tIns="0" rIns="0" bIns="35100" anchor="b" anchorCtr="1"/>
              <a:lstStyle/>
              <a:p>
                <a:pPr marL="0" marR="0" lvl="0" indent="0" algn="ctr" defTabSz="685783" rtl="0" eaLnBrk="0" fontAlgn="auto" latinLnBrk="0" hangingPunct="0">
                  <a:lnSpc>
                    <a:spcPct val="90000"/>
                  </a:lnSpc>
                  <a:spcBef>
                    <a:spcPts val="0"/>
                  </a:spcBef>
                  <a:spcAft>
                    <a:spcPts val="900"/>
                  </a:spcAft>
                  <a:buClr>
                    <a:srgbClr val="FFFFFF"/>
                  </a:buClr>
                  <a:buSzTx/>
                  <a:buFontTx/>
                  <a:buNone/>
                  <a:tabLst>
                    <a:tab pos="2959820" algn="l"/>
                  </a:tabLst>
                  <a:defRPr/>
                </a:pPr>
                <a:endParaRPr kumimoji="0" lang="en-US" sz="600" b="0" i="0" u="none" strike="noStrike" kern="0" cap="none" spc="0" normalizeH="0" baseline="0" noProof="0" dirty="0">
                  <a:ln>
                    <a:noFill/>
                  </a:ln>
                  <a:solidFill>
                    <a:srgbClr val="FFFFFF"/>
                  </a:solidFill>
                  <a:effectLst/>
                  <a:uLnTx/>
                  <a:uFillTx/>
                  <a:latin typeface="Arial"/>
                  <a:ea typeface="+mn-ea"/>
                  <a:cs typeface="Arial"/>
                </a:endParaRPr>
              </a:p>
            </p:txBody>
          </p:sp>
        </p:grpSp>
        <p:sp>
          <p:nvSpPr>
            <p:cNvPr id="614" name="Abgerundetes Rechteck 21">
              <a:extLst>
                <a:ext uri="{FF2B5EF4-FFF2-40B4-BE49-F238E27FC236}">
                  <a16:creationId xmlns:a16="http://schemas.microsoft.com/office/drawing/2014/main" id="{41BF92AF-D599-43C3-9F19-8CA7C74D251D}"/>
                </a:ext>
              </a:extLst>
            </p:cNvPr>
            <p:cNvSpPr>
              <a:spLocks noChangeAspect="1"/>
            </p:cNvSpPr>
            <p:nvPr/>
          </p:nvSpPr>
          <p:spPr bwMode="auto">
            <a:xfrm>
              <a:off x="6151984" y="2507124"/>
              <a:ext cx="1553688" cy="1525807"/>
            </a:xfrm>
            <a:custGeom>
              <a:avLst/>
              <a:gdLst>
                <a:gd name="T0" fmla="*/ 94423 w 1553689"/>
                <a:gd name="T1" fmla="*/ 0 h 1525806"/>
                <a:gd name="T2" fmla="*/ 481925 w 1553689"/>
                <a:gd name="T3" fmla="*/ 0 h 1525806"/>
                <a:gd name="T4" fmla="*/ 576348 w 1553689"/>
                <a:gd name="T5" fmla="*/ 94423 h 1525806"/>
                <a:gd name="T6" fmla="*/ 576348 w 1553689"/>
                <a:gd name="T7" fmla="*/ 207064 h 1525806"/>
                <a:gd name="T8" fmla="*/ 977340 w 1553689"/>
                <a:gd name="T9" fmla="*/ 207064 h 1525806"/>
                <a:gd name="T10" fmla="*/ 977340 w 1553689"/>
                <a:gd name="T11" fmla="*/ 94423 h 1525806"/>
                <a:gd name="T12" fmla="*/ 1071763 w 1553689"/>
                <a:gd name="T13" fmla="*/ 0 h 1525806"/>
                <a:gd name="T14" fmla="*/ 1459265 w 1553689"/>
                <a:gd name="T15" fmla="*/ 0 h 1525806"/>
                <a:gd name="T16" fmla="*/ 1553688 w 1553689"/>
                <a:gd name="T17" fmla="*/ 94423 h 1525806"/>
                <a:gd name="T18" fmla="*/ 1553688 w 1553689"/>
                <a:gd name="T19" fmla="*/ 472106 h 1525806"/>
                <a:gd name="T20" fmla="*/ 1459265 w 1553689"/>
                <a:gd name="T21" fmla="*/ 566529 h 1525806"/>
                <a:gd name="T22" fmla="*/ 1354906 w 1553689"/>
                <a:gd name="T23" fmla="*/ 566529 h 1525806"/>
                <a:gd name="T24" fmla="*/ 1354906 w 1553689"/>
                <a:gd name="T25" fmla="*/ 959278 h 1525806"/>
                <a:gd name="T26" fmla="*/ 1459265 w 1553689"/>
                <a:gd name="T27" fmla="*/ 959278 h 1525806"/>
                <a:gd name="T28" fmla="*/ 1553688 w 1553689"/>
                <a:gd name="T29" fmla="*/ 1053701 h 1525806"/>
                <a:gd name="T30" fmla="*/ 1553688 w 1553689"/>
                <a:gd name="T31" fmla="*/ 1431384 h 1525806"/>
                <a:gd name="T32" fmla="*/ 1459265 w 1553689"/>
                <a:gd name="T33" fmla="*/ 1525807 h 1525806"/>
                <a:gd name="T34" fmla="*/ 1071763 w 1553689"/>
                <a:gd name="T35" fmla="*/ 1525807 h 1525806"/>
                <a:gd name="T36" fmla="*/ 977340 w 1553689"/>
                <a:gd name="T37" fmla="*/ 1431384 h 1525806"/>
                <a:gd name="T38" fmla="*/ 977340 w 1553689"/>
                <a:gd name="T39" fmla="*/ 1053701 h 1525806"/>
                <a:gd name="T40" fmla="*/ 1071763 w 1553689"/>
                <a:gd name="T41" fmla="*/ 959278 h 1525806"/>
                <a:gd name="T42" fmla="*/ 1176123 w 1553689"/>
                <a:gd name="T43" fmla="*/ 959278 h 1525806"/>
                <a:gd name="T44" fmla="*/ 1176123 w 1553689"/>
                <a:gd name="T45" fmla="*/ 566529 h 1525806"/>
                <a:gd name="T46" fmla="*/ 1071763 w 1553689"/>
                <a:gd name="T47" fmla="*/ 566529 h 1525806"/>
                <a:gd name="T48" fmla="*/ 977340 w 1553689"/>
                <a:gd name="T49" fmla="*/ 472106 h 1525806"/>
                <a:gd name="T50" fmla="*/ 977340 w 1553689"/>
                <a:gd name="T51" fmla="*/ 359464 h 1525806"/>
                <a:gd name="T52" fmla="*/ 576348 w 1553689"/>
                <a:gd name="T53" fmla="*/ 359464 h 1525806"/>
                <a:gd name="T54" fmla="*/ 576348 w 1553689"/>
                <a:gd name="T55" fmla="*/ 472106 h 1525806"/>
                <a:gd name="T56" fmla="*/ 481925 w 1553689"/>
                <a:gd name="T57" fmla="*/ 566529 h 1525806"/>
                <a:gd name="T58" fmla="*/ 94423 w 1553689"/>
                <a:gd name="T59" fmla="*/ 566529 h 1525806"/>
                <a:gd name="T60" fmla="*/ 0 w 1553689"/>
                <a:gd name="T61" fmla="*/ 472106 h 1525806"/>
                <a:gd name="T62" fmla="*/ 0 w 1553689"/>
                <a:gd name="T63" fmla="*/ 94423 h 1525806"/>
                <a:gd name="T64" fmla="*/ 94423 w 1553689"/>
                <a:gd name="T65" fmla="*/ 0 h 15258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53689"/>
                <a:gd name="T100" fmla="*/ 0 h 1525806"/>
                <a:gd name="T101" fmla="*/ 1553689 w 1553689"/>
                <a:gd name="T102" fmla="*/ 1525806 h 15258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53689" h="1525806">
                  <a:moveTo>
                    <a:pt x="94423" y="0"/>
                  </a:moveTo>
                  <a:lnTo>
                    <a:pt x="481925" y="0"/>
                  </a:lnTo>
                  <a:cubicBezTo>
                    <a:pt x="534073" y="0"/>
                    <a:pt x="576348" y="42275"/>
                    <a:pt x="576348" y="94423"/>
                  </a:cubicBezTo>
                  <a:lnTo>
                    <a:pt x="576348" y="207064"/>
                  </a:lnTo>
                  <a:lnTo>
                    <a:pt x="977341" y="207064"/>
                  </a:lnTo>
                  <a:lnTo>
                    <a:pt x="977341" y="94423"/>
                  </a:lnTo>
                  <a:cubicBezTo>
                    <a:pt x="977341" y="42275"/>
                    <a:pt x="1019616" y="0"/>
                    <a:pt x="1071764" y="0"/>
                  </a:cubicBezTo>
                  <a:lnTo>
                    <a:pt x="1459266" y="0"/>
                  </a:lnTo>
                  <a:cubicBezTo>
                    <a:pt x="1511414" y="0"/>
                    <a:pt x="1553689" y="42275"/>
                    <a:pt x="1553689" y="94423"/>
                  </a:cubicBezTo>
                  <a:lnTo>
                    <a:pt x="1553689" y="472106"/>
                  </a:lnTo>
                  <a:cubicBezTo>
                    <a:pt x="1553689" y="524254"/>
                    <a:pt x="1511414" y="566529"/>
                    <a:pt x="1459266" y="566529"/>
                  </a:cubicBezTo>
                  <a:lnTo>
                    <a:pt x="1354907" y="566529"/>
                  </a:lnTo>
                  <a:lnTo>
                    <a:pt x="1354907" y="959277"/>
                  </a:lnTo>
                  <a:lnTo>
                    <a:pt x="1459266" y="959277"/>
                  </a:lnTo>
                  <a:cubicBezTo>
                    <a:pt x="1511414" y="959277"/>
                    <a:pt x="1553689" y="1001552"/>
                    <a:pt x="1553689" y="1053700"/>
                  </a:cubicBezTo>
                  <a:lnTo>
                    <a:pt x="1553689" y="1431383"/>
                  </a:lnTo>
                  <a:cubicBezTo>
                    <a:pt x="1553689" y="1483531"/>
                    <a:pt x="1511414" y="1525806"/>
                    <a:pt x="1459266" y="1525806"/>
                  </a:cubicBezTo>
                  <a:lnTo>
                    <a:pt x="1071764" y="1525806"/>
                  </a:lnTo>
                  <a:cubicBezTo>
                    <a:pt x="1019616" y="1525806"/>
                    <a:pt x="977341" y="1483531"/>
                    <a:pt x="977341" y="1431383"/>
                  </a:cubicBezTo>
                  <a:lnTo>
                    <a:pt x="977341" y="1053700"/>
                  </a:lnTo>
                  <a:cubicBezTo>
                    <a:pt x="977341" y="1001552"/>
                    <a:pt x="1019616" y="959277"/>
                    <a:pt x="1071764" y="959277"/>
                  </a:cubicBezTo>
                  <a:lnTo>
                    <a:pt x="1176124" y="959277"/>
                  </a:lnTo>
                  <a:lnTo>
                    <a:pt x="1176124" y="566529"/>
                  </a:lnTo>
                  <a:lnTo>
                    <a:pt x="1071764" y="566529"/>
                  </a:lnTo>
                  <a:cubicBezTo>
                    <a:pt x="1019616" y="566529"/>
                    <a:pt x="977341" y="524254"/>
                    <a:pt x="977341" y="472106"/>
                  </a:cubicBezTo>
                  <a:lnTo>
                    <a:pt x="977341" y="359464"/>
                  </a:lnTo>
                  <a:lnTo>
                    <a:pt x="576348" y="359464"/>
                  </a:lnTo>
                  <a:lnTo>
                    <a:pt x="576348" y="472106"/>
                  </a:lnTo>
                  <a:cubicBezTo>
                    <a:pt x="576348" y="524254"/>
                    <a:pt x="534073" y="566529"/>
                    <a:pt x="481925" y="566529"/>
                  </a:cubicBezTo>
                  <a:lnTo>
                    <a:pt x="94423" y="566529"/>
                  </a:lnTo>
                  <a:cubicBezTo>
                    <a:pt x="42275" y="566529"/>
                    <a:pt x="0" y="524254"/>
                    <a:pt x="0" y="472106"/>
                  </a:cubicBezTo>
                  <a:lnTo>
                    <a:pt x="0" y="94423"/>
                  </a:lnTo>
                  <a:cubicBezTo>
                    <a:pt x="0" y="42275"/>
                    <a:pt x="42275" y="0"/>
                    <a:pt x="9442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Nokia Pure Text Light"/>
                <a:ea typeface="ヒラギノ角ゴ Pro W3"/>
                <a:cs typeface="+mn-cs"/>
              </a:endParaRPr>
            </a:p>
          </p:txBody>
        </p:sp>
      </p:grpSp>
      <p:sp>
        <p:nvSpPr>
          <p:cNvPr id="618" name="TextBox 299">
            <a:extLst>
              <a:ext uri="{FF2B5EF4-FFF2-40B4-BE49-F238E27FC236}">
                <a16:creationId xmlns:a16="http://schemas.microsoft.com/office/drawing/2014/main" id="{477D252E-457B-4B39-90CD-766F2711044D}"/>
              </a:ext>
            </a:extLst>
          </p:cNvPr>
          <p:cNvSpPr txBox="1"/>
          <p:nvPr/>
        </p:nvSpPr>
        <p:spPr>
          <a:xfrm rot="2704285">
            <a:off x="8344899" y="2099463"/>
            <a:ext cx="844834" cy="247554"/>
          </a:xfrm>
          <a:prstGeom prst="rect">
            <a:avLst/>
          </a:prstGeom>
          <a:noFill/>
        </p:spPr>
        <p:txBody>
          <a:bodyPr wrap="none" lIns="54000" tIns="54000" rIns="54000" bIns="54000" rtlCol="0">
            <a:spAutoFit/>
          </a:bodyPr>
          <a:lstStyle/>
          <a:p>
            <a:pPr marL="0" marR="0" lvl="0" indent="0" algn="ctr" defTabSz="342892" rtl="0" eaLnBrk="1" fontAlgn="auto" latinLnBrk="0" hangingPunct="1">
              <a:lnSpc>
                <a:spcPct val="100000"/>
              </a:lnSpc>
              <a:spcBef>
                <a:spcPts val="0"/>
              </a:spcBef>
              <a:spcAft>
                <a:spcPts val="0"/>
              </a:spcAft>
              <a:buClr>
                <a:srgbClr val="001135"/>
              </a:buClr>
              <a:buSzTx/>
              <a:buFontTx/>
              <a:buNone/>
              <a:tabLst/>
              <a:defRPr/>
            </a:pPr>
            <a:r>
              <a:rPr kumimoji="0" lang="en-US" sz="900" b="0" i="0" u="none" strike="noStrike" kern="1200" cap="none" spc="0" normalizeH="0" baseline="0" noProof="0" dirty="0">
                <a:ln>
                  <a:noFill/>
                </a:ln>
                <a:solidFill>
                  <a:srgbClr val="4D5766"/>
                </a:solidFill>
                <a:effectLst/>
                <a:uLnTx/>
                <a:uFillTx/>
                <a:latin typeface="Nokia Pure Text Light"/>
                <a:ea typeface="Nokia Pure Text" panose="020B0503020202020204" pitchFamily="34" charset="0"/>
                <a:cs typeface="Nokia Pure Headline Light"/>
              </a:rPr>
              <a:t>Hot-pluggable</a:t>
            </a:r>
          </a:p>
        </p:txBody>
      </p:sp>
      <p:sp>
        <p:nvSpPr>
          <p:cNvPr id="619" name="TextBox 618">
            <a:extLst>
              <a:ext uri="{FF2B5EF4-FFF2-40B4-BE49-F238E27FC236}">
                <a16:creationId xmlns:a16="http://schemas.microsoft.com/office/drawing/2014/main" id="{FD4229FE-7DA3-4DC0-8D39-BE664AA1F533}"/>
              </a:ext>
            </a:extLst>
          </p:cNvPr>
          <p:cNvSpPr txBox="1"/>
          <p:nvPr/>
        </p:nvSpPr>
        <p:spPr>
          <a:xfrm>
            <a:off x="8067225" y="1196434"/>
            <a:ext cx="993681" cy="322802"/>
          </a:xfrm>
          <a:prstGeom prst="rect">
            <a:avLst/>
          </a:prstGeom>
          <a:noFill/>
        </p:spPr>
        <p:txBody>
          <a:bodyPr wrap="none" lIns="90000" tIns="90000" rIns="72000" bIns="46800" rtlCol="0">
            <a:spAutoFit/>
          </a:bodyPr>
          <a:lstStyle/>
          <a:p>
            <a:pPr marL="0" marR="0" lvl="0" indent="0" algn="l" defTabSz="457200" rtl="0" eaLnBrk="1" fontAlgn="base" latinLnBrk="0" hangingPunct="1">
              <a:lnSpc>
                <a:spcPct val="100000"/>
              </a:lnSpc>
              <a:spcBef>
                <a:spcPts val="0"/>
              </a:spcBef>
              <a:spcAft>
                <a:spcPct val="0"/>
              </a:spcAft>
              <a:buClrTx/>
              <a:buSzTx/>
              <a:buFontTx/>
              <a:buNone/>
              <a:tabLst/>
              <a:defRPr/>
            </a:pPr>
            <a:r>
              <a:rPr kumimoji="0" lang="en-US" sz="1200" b="0" i="0" u="none" strike="noStrike" kern="1200" cap="none" spc="0" normalizeH="0" baseline="0" noProof="0" dirty="0">
                <a:ln>
                  <a:noFill/>
                </a:ln>
                <a:solidFill>
                  <a:srgbClr val="001135"/>
                </a:solidFill>
                <a:effectLst/>
                <a:uLnTx/>
                <a:uFillTx/>
                <a:latin typeface="Nokia Pure Text Light"/>
                <a:ea typeface="+mn-ea"/>
                <a:cs typeface="Nokia Pure Headline Light"/>
              </a:rPr>
              <a:t>Applications</a:t>
            </a:r>
          </a:p>
        </p:txBody>
      </p:sp>
      <p:grpSp>
        <p:nvGrpSpPr>
          <p:cNvPr id="620" name="Group 144">
            <a:extLst>
              <a:ext uri="{FF2B5EF4-FFF2-40B4-BE49-F238E27FC236}">
                <a16:creationId xmlns:a16="http://schemas.microsoft.com/office/drawing/2014/main" id="{59315995-4074-4EF0-85F1-35569349D0CC}"/>
              </a:ext>
            </a:extLst>
          </p:cNvPr>
          <p:cNvGrpSpPr/>
          <p:nvPr/>
        </p:nvGrpSpPr>
        <p:grpSpPr>
          <a:xfrm>
            <a:off x="7870282" y="3782569"/>
            <a:ext cx="324000" cy="324000"/>
            <a:chOff x="4354352" y="4440461"/>
            <a:chExt cx="674565" cy="673241"/>
          </a:xfrm>
        </p:grpSpPr>
        <p:sp>
          <p:nvSpPr>
            <p:cNvPr id="621" name="Flowchart: Document 147">
              <a:extLst>
                <a:ext uri="{FF2B5EF4-FFF2-40B4-BE49-F238E27FC236}">
                  <a16:creationId xmlns:a16="http://schemas.microsoft.com/office/drawing/2014/main" id="{34B6A2EB-1C4F-42DA-95D1-76BD410D1453}"/>
                </a:ext>
              </a:extLst>
            </p:cNvPr>
            <p:cNvSpPr/>
            <p:nvPr/>
          </p:nvSpPr>
          <p:spPr>
            <a:xfrm>
              <a:off x="4354352" y="4440461"/>
              <a:ext cx="674565" cy="673241"/>
            </a:xfrm>
            <a:prstGeom prst="flowChartDocument">
              <a:avLst/>
            </a:prstGeom>
            <a:solidFill>
              <a:srgbClr val="4BDD33"/>
            </a:solidFill>
            <a:ln w="12700" cap="flat" cmpd="sng" algn="ctr">
              <a:solidFill>
                <a:srgbClr val="FFFFFF"/>
              </a:solid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lumMod val="50000"/>
                  </a:srgbClr>
                </a:solidFill>
                <a:effectLst/>
                <a:uLnTx/>
                <a:uFillTx/>
                <a:latin typeface="Nokia Pure Text Light"/>
                <a:ea typeface="+mn-ea"/>
                <a:cs typeface="+mn-cs"/>
              </a:endParaRPr>
            </a:p>
          </p:txBody>
        </p:sp>
        <p:grpSp>
          <p:nvGrpSpPr>
            <p:cNvPr id="622" name="Group 148">
              <a:extLst>
                <a:ext uri="{FF2B5EF4-FFF2-40B4-BE49-F238E27FC236}">
                  <a16:creationId xmlns:a16="http://schemas.microsoft.com/office/drawing/2014/main" id="{1C03ACD3-DD1F-4A13-BB64-B4B098C5965B}"/>
                </a:ext>
              </a:extLst>
            </p:cNvPr>
            <p:cNvGrpSpPr/>
            <p:nvPr/>
          </p:nvGrpSpPr>
          <p:grpSpPr>
            <a:xfrm>
              <a:off x="4474455" y="4560586"/>
              <a:ext cx="451872" cy="296835"/>
              <a:chOff x="4474455" y="4560586"/>
              <a:chExt cx="451872" cy="296835"/>
            </a:xfrm>
            <a:solidFill>
              <a:srgbClr val="001135"/>
            </a:solidFill>
          </p:grpSpPr>
          <p:cxnSp>
            <p:nvCxnSpPr>
              <p:cNvPr id="623" name="Straight Connector 149">
                <a:extLst>
                  <a:ext uri="{FF2B5EF4-FFF2-40B4-BE49-F238E27FC236}">
                    <a16:creationId xmlns:a16="http://schemas.microsoft.com/office/drawing/2014/main" id="{89E3211D-3EEF-4B79-9256-9CAFF778DA2A}"/>
                  </a:ext>
                </a:extLst>
              </p:cNvPr>
              <p:cNvCxnSpPr/>
              <p:nvPr/>
            </p:nvCxnSpPr>
            <p:spPr>
              <a:xfrm>
                <a:off x="4474455" y="4560586"/>
                <a:ext cx="451872" cy="0"/>
              </a:xfrm>
              <a:prstGeom prst="line">
                <a:avLst/>
              </a:prstGeom>
              <a:grpFill/>
              <a:ln w="19050" cap="flat" cmpd="sng" algn="ctr">
                <a:solidFill>
                  <a:srgbClr val="FFFFFF"/>
                </a:solidFill>
                <a:prstDash val="solid"/>
                <a:miter lim="800000"/>
              </a:ln>
              <a:effectLst/>
            </p:spPr>
          </p:cxnSp>
          <p:cxnSp>
            <p:nvCxnSpPr>
              <p:cNvPr id="624" name="Straight Connector 150">
                <a:extLst>
                  <a:ext uri="{FF2B5EF4-FFF2-40B4-BE49-F238E27FC236}">
                    <a16:creationId xmlns:a16="http://schemas.microsoft.com/office/drawing/2014/main" id="{C9F3AC06-5F4D-4005-8310-3FC2D4349A7B}"/>
                  </a:ext>
                </a:extLst>
              </p:cNvPr>
              <p:cNvCxnSpPr/>
              <p:nvPr/>
            </p:nvCxnSpPr>
            <p:spPr>
              <a:xfrm>
                <a:off x="4474455" y="4711664"/>
                <a:ext cx="451872" cy="0"/>
              </a:xfrm>
              <a:prstGeom prst="line">
                <a:avLst/>
              </a:prstGeom>
              <a:grpFill/>
              <a:ln w="19050" cap="flat" cmpd="sng" algn="ctr">
                <a:solidFill>
                  <a:srgbClr val="FFFFFF"/>
                </a:solidFill>
                <a:prstDash val="solid"/>
                <a:miter lim="800000"/>
              </a:ln>
              <a:effectLst/>
            </p:spPr>
          </p:cxnSp>
          <p:cxnSp>
            <p:nvCxnSpPr>
              <p:cNvPr id="625" name="Straight Connector 151">
                <a:extLst>
                  <a:ext uri="{FF2B5EF4-FFF2-40B4-BE49-F238E27FC236}">
                    <a16:creationId xmlns:a16="http://schemas.microsoft.com/office/drawing/2014/main" id="{81268BE3-0B30-4856-A7C2-5A000044F828}"/>
                  </a:ext>
                </a:extLst>
              </p:cNvPr>
              <p:cNvCxnSpPr/>
              <p:nvPr/>
            </p:nvCxnSpPr>
            <p:spPr>
              <a:xfrm>
                <a:off x="4474455" y="4857421"/>
                <a:ext cx="451872" cy="0"/>
              </a:xfrm>
              <a:prstGeom prst="line">
                <a:avLst/>
              </a:prstGeom>
              <a:grpFill/>
              <a:ln w="19050" cap="flat" cmpd="sng" algn="ctr">
                <a:solidFill>
                  <a:srgbClr val="FFFFFF"/>
                </a:solidFill>
                <a:prstDash val="solid"/>
                <a:miter lim="800000"/>
              </a:ln>
              <a:effectLst/>
            </p:spPr>
          </p:cxnSp>
        </p:grpSp>
      </p:grpSp>
      <p:grpSp>
        <p:nvGrpSpPr>
          <p:cNvPr id="626" name="Group 152">
            <a:extLst>
              <a:ext uri="{FF2B5EF4-FFF2-40B4-BE49-F238E27FC236}">
                <a16:creationId xmlns:a16="http://schemas.microsoft.com/office/drawing/2014/main" id="{D96DBABF-8197-4E25-9390-47BC2CAE4F57}"/>
              </a:ext>
            </a:extLst>
          </p:cNvPr>
          <p:cNvGrpSpPr/>
          <p:nvPr/>
        </p:nvGrpSpPr>
        <p:grpSpPr>
          <a:xfrm>
            <a:off x="7785314" y="3849848"/>
            <a:ext cx="324000" cy="324000"/>
            <a:chOff x="4354352" y="4440458"/>
            <a:chExt cx="674565" cy="673241"/>
          </a:xfrm>
          <a:solidFill>
            <a:srgbClr val="124191">
              <a:lumMod val="60000"/>
              <a:lumOff val="40000"/>
            </a:srgbClr>
          </a:solidFill>
        </p:grpSpPr>
        <p:sp>
          <p:nvSpPr>
            <p:cNvPr id="627" name="Flowchart: Document 153">
              <a:extLst>
                <a:ext uri="{FF2B5EF4-FFF2-40B4-BE49-F238E27FC236}">
                  <a16:creationId xmlns:a16="http://schemas.microsoft.com/office/drawing/2014/main" id="{2B309AB3-AD14-4C8C-A1D1-1B6485C67A20}"/>
                </a:ext>
              </a:extLst>
            </p:cNvPr>
            <p:cNvSpPr/>
            <p:nvPr/>
          </p:nvSpPr>
          <p:spPr>
            <a:xfrm>
              <a:off x="4354352" y="4440458"/>
              <a:ext cx="674565" cy="673241"/>
            </a:xfrm>
            <a:prstGeom prst="flowChartDocument">
              <a:avLst/>
            </a:prstGeom>
            <a:grpFill/>
            <a:ln w="12700" cap="flat" cmpd="sng" algn="ctr">
              <a:solidFill>
                <a:srgbClr val="FFFFFF"/>
              </a:solid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lumMod val="50000"/>
                  </a:srgbClr>
                </a:solidFill>
                <a:effectLst/>
                <a:uLnTx/>
                <a:uFillTx/>
                <a:latin typeface="Nokia Pure Text Light"/>
                <a:ea typeface="+mn-ea"/>
                <a:cs typeface="+mn-cs"/>
              </a:endParaRPr>
            </a:p>
          </p:txBody>
        </p:sp>
        <p:grpSp>
          <p:nvGrpSpPr>
            <p:cNvPr id="628" name="Group 154">
              <a:extLst>
                <a:ext uri="{FF2B5EF4-FFF2-40B4-BE49-F238E27FC236}">
                  <a16:creationId xmlns:a16="http://schemas.microsoft.com/office/drawing/2014/main" id="{09C0A8D0-6468-4D7A-8E30-CA0BF30A3830}"/>
                </a:ext>
              </a:extLst>
            </p:cNvPr>
            <p:cNvGrpSpPr/>
            <p:nvPr/>
          </p:nvGrpSpPr>
          <p:grpSpPr>
            <a:xfrm>
              <a:off x="4474455" y="4560586"/>
              <a:ext cx="451872" cy="296835"/>
              <a:chOff x="4474455" y="4560586"/>
              <a:chExt cx="451872" cy="296835"/>
            </a:xfrm>
            <a:grpFill/>
          </p:grpSpPr>
          <p:cxnSp>
            <p:nvCxnSpPr>
              <p:cNvPr id="629" name="Straight Connector 155">
                <a:extLst>
                  <a:ext uri="{FF2B5EF4-FFF2-40B4-BE49-F238E27FC236}">
                    <a16:creationId xmlns:a16="http://schemas.microsoft.com/office/drawing/2014/main" id="{431755FE-CDD3-4B7C-83DF-B94FA2223988}"/>
                  </a:ext>
                </a:extLst>
              </p:cNvPr>
              <p:cNvCxnSpPr/>
              <p:nvPr/>
            </p:nvCxnSpPr>
            <p:spPr>
              <a:xfrm>
                <a:off x="4474455" y="4560586"/>
                <a:ext cx="451872" cy="0"/>
              </a:xfrm>
              <a:prstGeom prst="line">
                <a:avLst/>
              </a:prstGeom>
              <a:grpFill/>
              <a:ln w="19050" cap="flat" cmpd="sng" algn="ctr">
                <a:solidFill>
                  <a:srgbClr val="FFFFFF"/>
                </a:solidFill>
                <a:prstDash val="solid"/>
                <a:miter lim="800000"/>
              </a:ln>
              <a:effectLst/>
            </p:spPr>
          </p:cxnSp>
          <p:cxnSp>
            <p:nvCxnSpPr>
              <p:cNvPr id="630" name="Straight Connector 156">
                <a:extLst>
                  <a:ext uri="{FF2B5EF4-FFF2-40B4-BE49-F238E27FC236}">
                    <a16:creationId xmlns:a16="http://schemas.microsoft.com/office/drawing/2014/main" id="{E6F89D92-84A1-43FD-9986-6C4389234B14}"/>
                  </a:ext>
                </a:extLst>
              </p:cNvPr>
              <p:cNvCxnSpPr/>
              <p:nvPr/>
            </p:nvCxnSpPr>
            <p:spPr>
              <a:xfrm>
                <a:off x="4474455" y="4711664"/>
                <a:ext cx="451872" cy="0"/>
              </a:xfrm>
              <a:prstGeom prst="line">
                <a:avLst/>
              </a:prstGeom>
              <a:grpFill/>
              <a:ln w="19050" cap="flat" cmpd="sng" algn="ctr">
                <a:solidFill>
                  <a:srgbClr val="FFFFFF"/>
                </a:solidFill>
                <a:prstDash val="solid"/>
                <a:miter lim="800000"/>
              </a:ln>
              <a:effectLst/>
            </p:spPr>
          </p:cxnSp>
          <p:cxnSp>
            <p:nvCxnSpPr>
              <p:cNvPr id="631" name="Straight Connector 157">
                <a:extLst>
                  <a:ext uri="{FF2B5EF4-FFF2-40B4-BE49-F238E27FC236}">
                    <a16:creationId xmlns:a16="http://schemas.microsoft.com/office/drawing/2014/main" id="{C909B830-21B6-48F8-BDE4-FA6F8D0F01CF}"/>
                  </a:ext>
                </a:extLst>
              </p:cNvPr>
              <p:cNvCxnSpPr/>
              <p:nvPr/>
            </p:nvCxnSpPr>
            <p:spPr>
              <a:xfrm>
                <a:off x="4474455" y="4857421"/>
                <a:ext cx="451872" cy="0"/>
              </a:xfrm>
              <a:prstGeom prst="line">
                <a:avLst/>
              </a:prstGeom>
              <a:grpFill/>
              <a:ln w="19050" cap="flat" cmpd="sng" algn="ctr">
                <a:solidFill>
                  <a:srgbClr val="FFFFFF"/>
                </a:solidFill>
                <a:prstDash val="solid"/>
                <a:miter lim="800000"/>
              </a:ln>
              <a:effectLst/>
            </p:spPr>
          </p:cxnSp>
        </p:grpSp>
      </p:grpSp>
      <p:grpSp>
        <p:nvGrpSpPr>
          <p:cNvPr id="632" name="Group 158">
            <a:extLst>
              <a:ext uri="{FF2B5EF4-FFF2-40B4-BE49-F238E27FC236}">
                <a16:creationId xmlns:a16="http://schemas.microsoft.com/office/drawing/2014/main" id="{2A4201F8-4AB0-43E3-9989-06567B713A60}"/>
              </a:ext>
            </a:extLst>
          </p:cNvPr>
          <p:cNvGrpSpPr/>
          <p:nvPr/>
        </p:nvGrpSpPr>
        <p:grpSpPr>
          <a:xfrm>
            <a:off x="7705587" y="3921591"/>
            <a:ext cx="324000" cy="324000"/>
            <a:chOff x="4354352" y="4440458"/>
            <a:chExt cx="674565" cy="673241"/>
          </a:xfrm>
          <a:solidFill>
            <a:srgbClr val="124191">
              <a:lumMod val="40000"/>
              <a:lumOff val="60000"/>
            </a:srgbClr>
          </a:solidFill>
        </p:grpSpPr>
        <p:sp>
          <p:nvSpPr>
            <p:cNvPr id="633" name="Flowchart: Document 176">
              <a:extLst>
                <a:ext uri="{FF2B5EF4-FFF2-40B4-BE49-F238E27FC236}">
                  <a16:creationId xmlns:a16="http://schemas.microsoft.com/office/drawing/2014/main" id="{4827E741-2974-462C-A2A7-EAA021F410B2}"/>
                </a:ext>
              </a:extLst>
            </p:cNvPr>
            <p:cNvSpPr/>
            <p:nvPr/>
          </p:nvSpPr>
          <p:spPr>
            <a:xfrm>
              <a:off x="4354352" y="4440458"/>
              <a:ext cx="674565" cy="673241"/>
            </a:xfrm>
            <a:prstGeom prst="flowChartDocument">
              <a:avLst/>
            </a:prstGeom>
            <a:grpFill/>
            <a:ln w="12700" cap="flat" cmpd="sng" algn="ctr">
              <a:solidFill>
                <a:srgbClr val="FFFFFF"/>
              </a:solidFill>
              <a:prstDash val="solid"/>
              <a:miter lim="800000"/>
            </a:ln>
            <a:effectLst/>
          </p:spPr>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lumMod val="50000"/>
                  </a:srgbClr>
                </a:solidFill>
                <a:effectLst/>
                <a:uLnTx/>
                <a:uFillTx/>
                <a:latin typeface="Nokia Pure Text Light"/>
                <a:ea typeface="+mn-ea"/>
                <a:cs typeface="+mn-cs"/>
              </a:endParaRPr>
            </a:p>
          </p:txBody>
        </p:sp>
        <p:grpSp>
          <p:nvGrpSpPr>
            <p:cNvPr id="634" name="Group 177">
              <a:extLst>
                <a:ext uri="{FF2B5EF4-FFF2-40B4-BE49-F238E27FC236}">
                  <a16:creationId xmlns:a16="http://schemas.microsoft.com/office/drawing/2014/main" id="{6679DB73-EF4C-4F62-9403-B2B253A2B6B8}"/>
                </a:ext>
              </a:extLst>
            </p:cNvPr>
            <p:cNvGrpSpPr/>
            <p:nvPr/>
          </p:nvGrpSpPr>
          <p:grpSpPr>
            <a:xfrm>
              <a:off x="4474455" y="4560586"/>
              <a:ext cx="451872" cy="296835"/>
              <a:chOff x="4474455" y="4560586"/>
              <a:chExt cx="451872" cy="296835"/>
            </a:xfrm>
            <a:grpFill/>
          </p:grpSpPr>
          <p:cxnSp>
            <p:nvCxnSpPr>
              <p:cNvPr id="635" name="Straight Connector 178">
                <a:extLst>
                  <a:ext uri="{FF2B5EF4-FFF2-40B4-BE49-F238E27FC236}">
                    <a16:creationId xmlns:a16="http://schemas.microsoft.com/office/drawing/2014/main" id="{51861245-49F9-4216-BD14-E14E763DAD30}"/>
                  </a:ext>
                </a:extLst>
              </p:cNvPr>
              <p:cNvCxnSpPr/>
              <p:nvPr/>
            </p:nvCxnSpPr>
            <p:spPr>
              <a:xfrm>
                <a:off x="4474455" y="4560586"/>
                <a:ext cx="451872" cy="0"/>
              </a:xfrm>
              <a:prstGeom prst="line">
                <a:avLst/>
              </a:prstGeom>
              <a:grpFill/>
              <a:ln w="19050" cap="flat" cmpd="sng" algn="ctr">
                <a:solidFill>
                  <a:srgbClr val="FFFFFF"/>
                </a:solidFill>
                <a:prstDash val="solid"/>
                <a:miter lim="800000"/>
              </a:ln>
              <a:effectLst/>
            </p:spPr>
          </p:cxnSp>
          <p:cxnSp>
            <p:nvCxnSpPr>
              <p:cNvPr id="636" name="Straight Connector 179">
                <a:extLst>
                  <a:ext uri="{FF2B5EF4-FFF2-40B4-BE49-F238E27FC236}">
                    <a16:creationId xmlns:a16="http://schemas.microsoft.com/office/drawing/2014/main" id="{CC00590F-7602-4C46-97FA-5266B6DE8866}"/>
                  </a:ext>
                </a:extLst>
              </p:cNvPr>
              <p:cNvCxnSpPr/>
              <p:nvPr/>
            </p:nvCxnSpPr>
            <p:spPr>
              <a:xfrm>
                <a:off x="4474455" y="4711664"/>
                <a:ext cx="451872" cy="0"/>
              </a:xfrm>
              <a:prstGeom prst="line">
                <a:avLst/>
              </a:prstGeom>
              <a:grpFill/>
              <a:ln w="19050" cap="flat" cmpd="sng" algn="ctr">
                <a:solidFill>
                  <a:srgbClr val="FFFFFF"/>
                </a:solidFill>
                <a:prstDash val="solid"/>
                <a:miter lim="800000"/>
              </a:ln>
              <a:effectLst/>
            </p:spPr>
          </p:cxnSp>
          <p:cxnSp>
            <p:nvCxnSpPr>
              <p:cNvPr id="637" name="Straight Connector 180">
                <a:extLst>
                  <a:ext uri="{FF2B5EF4-FFF2-40B4-BE49-F238E27FC236}">
                    <a16:creationId xmlns:a16="http://schemas.microsoft.com/office/drawing/2014/main" id="{F3D5F025-07EA-41FF-8C90-0D8043C6B456}"/>
                  </a:ext>
                </a:extLst>
              </p:cNvPr>
              <p:cNvCxnSpPr/>
              <p:nvPr/>
            </p:nvCxnSpPr>
            <p:spPr>
              <a:xfrm>
                <a:off x="4474455" y="4857421"/>
                <a:ext cx="451872" cy="0"/>
              </a:xfrm>
              <a:prstGeom prst="line">
                <a:avLst/>
              </a:prstGeom>
              <a:grpFill/>
              <a:ln w="19050" cap="flat" cmpd="sng" algn="ctr">
                <a:solidFill>
                  <a:srgbClr val="FFFFFF"/>
                </a:solidFill>
                <a:prstDash val="solid"/>
                <a:miter lim="800000"/>
              </a:ln>
              <a:effectLst/>
            </p:spPr>
          </p:cxnSp>
        </p:grpSp>
      </p:grpSp>
      <p:sp>
        <p:nvSpPr>
          <p:cNvPr id="638" name="TextBox 23">
            <a:extLst>
              <a:ext uri="{FF2B5EF4-FFF2-40B4-BE49-F238E27FC236}">
                <a16:creationId xmlns:a16="http://schemas.microsoft.com/office/drawing/2014/main" id="{339C9587-A65D-4EC4-8CD2-10549F19AB77}"/>
              </a:ext>
            </a:extLst>
          </p:cNvPr>
          <p:cNvSpPr txBox="1"/>
          <p:nvPr/>
        </p:nvSpPr>
        <p:spPr>
          <a:xfrm>
            <a:off x="8015749" y="4069780"/>
            <a:ext cx="852848" cy="247554"/>
          </a:xfrm>
          <a:prstGeom prst="rect">
            <a:avLst/>
          </a:prstGeom>
          <a:noFill/>
        </p:spPr>
        <p:txBody>
          <a:bodyPr wrap="none" lIns="54000" tIns="54000" rIns="54000" bIns="54000" rtlCol="0">
            <a:spAutoFit/>
          </a:bodyPr>
          <a:lstStyle/>
          <a:p>
            <a:pPr marL="0" marR="0" lvl="0" indent="0" algn="l" defTabSz="342892" rtl="0" eaLnBrk="1" fontAlgn="auto" latinLnBrk="0" hangingPunct="1">
              <a:lnSpc>
                <a:spcPct val="100000"/>
              </a:lnSpc>
              <a:spcBef>
                <a:spcPts val="0"/>
              </a:spcBef>
              <a:spcAft>
                <a:spcPts val="0"/>
              </a:spcAft>
              <a:buClr>
                <a:srgbClr val="001135"/>
              </a:buClr>
              <a:buSzTx/>
              <a:buFontTx/>
              <a:buNone/>
              <a:tabLst/>
              <a:defRPr/>
            </a:pPr>
            <a:r>
              <a:rPr kumimoji="0" lang="en-US" sz="900" b="0" i="0" u="none" strike="noStrike" kern="1200" cap="none" spc="0" normalizeH="0" baseline="0" noProof="0" dirty="0">
                <a:ln>
                  <a:noFill/>
                </a:ln>
                <a:solidFill>
                  <a:srgbClr val="4D5766"/>
                </a:solidFill>
                <a:effectLst/>
                <a:uLnTx/>
                <a:uFillTx/>
                <a:latin typeface="Nokia Pure Text Light"/>
                <a:ea typeface="Nokia Pure Text" panose="020B0503020202020204" pitchFamily="34" charset="0"/>
                <a:cs typeface="Nokia Pure Headline Light"/>
              </a:rPr>
              <a:t>Device models</a:t>
            </a:r>
          </a:p>
        </p:txBody>
      </p:sp>
    </p:spTree>
    <p:extLst>
      <p:ext uri="{BB962C8B-B14F-4D97-AF65-F5344CB8AC3E}">
        <p14:creationId xmlns:p14="http://schemas.microsoft.com/office/powerpoint/2010/main" val="2928072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C4D41F-BFFC-483F-8616-F59B540FDDF7}"/>
              </a:ext>
            </a:extLst>
          </p:cNvPr>
          <p:cNvSpPr>
            <a:spLocks noGrp="1"/>
          </p:cNvSpPr>
          <p:nvPr>
            <p:ph type="body" sz="quarter" idx="12"/>
          </p:nvPr>
        </p:nvSpPr>
        <p:spPr/>
        <p:txBody>
          <a:bodyPr/>
          <a:lstStyle/>
          <a:p>
            <a:r>
              <a:rPr lang="en-US" dirty="0"/>
              <a:t>Workflow</a:t>
            </a:r>
            <a:endParaRPr lang="en-IN" dirty="0"/>
          </a:p>
        </p:txBody>
      </p:sp>
      <p:sp>
        <p:nvSpPr>
          <p:cNvPr id="6" name="Text Placeholder 5">
            <a:extLst>
              <a:ext uri="{FF2B5EF4-FFF2-40B4-BE49-F238E27FC236}">
                <a16:creationId xmlns:a16="http://schemas.microsoft.com/office/drawing/2014/main" id="{EE2F29B0-84DB-4551-B593-BA813035006B}"/>
              </a:ext>
            </a:extLst>
          </p:cNvPr>
          <p:cNvSpPr>
            <a:spLocks noGrp="1"/>
          </p:cNvSpPr>
          <p:nvPr>
            <p:ph type="body" sz="quarter" idx="13"/>
          </p:nvPr>
        </p:nvSpPr>
        <p:spPr/>
        <p:txBody>
          <a:bodyPr/>
          <a:lstStyle/>
          <a:p>
            <a:r>
              <a:rPr lang="en" dirty="0"/>
              <a:t>A </a:t>
            </a:r>
            <a:r>
              <a:rPr lang="en" b="1" dirty="0"/>
              <a:t>workflow</a:t>
            </a:r>
            <a:r>
              <a:rPr lang="en" dirty="0"/>
              <a:t> consists of an orchestrated and repeatable pattern of business activity enabled by the systematic organization of resources into processes that  provide services, or process information. It can be depicted as a sequence of operations, the work of a person or group, the work of an organization of staff, or one or more simple or complex mechanisms.</a:t>
            </a:r>
            <a:endParaRPr lang="en-US" dirty="0"/>
          </a:p>
          <a:p>
            <a:endParaRPr lang="en-IN" dirty="0"/>
          </a:p>
        </p:txBody>
      </p:sp>
    </p:spTree>
    <p:extLst>
      <p:ext uri="{BB962C8B-B14F-4D97-AF65-F5344CB8AC3E}">
        <p14:creationId xmlns:p14="http://schemas.microsoft.com/office/powerpoint/2010/main" val="17560273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1DF003-B7A6-9A4E-8CC7-55E45973DA4E}"/>
              </a:ext>
            </a:extLst>
          </p:cNvPr>
          <p:cNvSpPr>
            <a:spLocks noGrp="1"/>
          </p:cNvSpPr>
          <p:nvPr>
            <p:ph type="title"/>
          </p:nvPr>
        </p:nvSpPr>
        <p:spPr/>
        <p:txBody>
          <a:bodyPr/>
          <a:lstStyle/>
          <a:p>
            <a:r>
              <a:rPr lang="en-US" dirty="0"/>
              <a:t>NSP Workflow Manager (WFM)</a:t>
            </a:r>
          </a:p>
        </p:txBody>
      </p:sp>
      <p:sp>
        <p:nvSpPr>
          <p:cNvPr id="4" name="Text Placeholder 3">
            <a:extLst>
              <a:ext uri="{FF2B5EF4-FFF2-40B4-BE49-F238E27FC236}">
                <a16:creationId xmlns:a16="http://schemas.microsoft.com/office/drawing/2014/main" id="{F50ABFB5-27F7-8843-807F-6C07B641F5AB}"/>
              </a:ext>
            </a:extLst>
          </p:cNvPr>
          <p:cNvSpPr>
            <a:spLocks noGrp="1"/>
          </p:cNvSpPr>
          <p:nvPr>
            <p:ph type="body" sz="quarter" idx="10"/>
          </p:nvPr>
        </p:nvSpPr>
        <p:spPr>
          <a:xfrm>
            <a:off x="417512" y="590400"/>
            <a:ext cx="8308800" cy="309600"/>
          </a:xfrm>
        </p:spPr>
        <p:txBody>
          <a:bodyPr/>
          <a:lstStyle/>
          <a:p>
            <a:r>
              <a:rPr lang="en-US" dirty="0"/>
              <a:t>Values of Network Infrastructure Automation</a:t>
            </a:r>
          </a:p>
        </p:txBody>
      </p:sp>
      <p:grpSp>
        <p:nvGrpSpPr>
          <p:cNvPr id="10" name="Group 9">
            <a:extLst>
              <a:ext uri="{FF2B5EF4-FFF2-40B4-BE49-F238E27FC236}">
                <a16:creationId xmlns:a16="http://schemas.microsoft.com/office/drawing/2014/main" id="{712D1D76-DB1E-D44F-A814-EE8325C15CF3}"/>
              </a:ext>
            </a:extLst>
          </p:cNvPr>
          <p:cNvGrpSpPr/>
          <p:nvPr/>
        </p:nvGrpSpPr>
        <p:grpSpPr>
          <a:xfrm rot="1014674">
            <a:off x="3626912" y="1820252"/>
            <a:ext cx="1890000" cy="1890000"/>
            <a:chOff x="7866807" y="2102911"/>
            <a:chExt cx="2520000" cy="2520000"/>
          </a:xfrm>
        </p:grpSpPr>
        <p:sp>
          <p:nvSpPr>
            <p:cNvPr id="8" name="Oval 7">
              <a:extLst>
                <a:ext uri="{FF2B5EF4-FFF2-40B4-BE49-F238E27FC236}">
                  <a16:creationId xmlns:a16="http://schemas.microsoft.com/office/drawing/2014/main" id="{96D3C86D-2B73-C540-8636-D9E79B7F3784}"/>
                </a:ext>
              </a:extLst>
            </p:cNvPr>
            <p:cNvSpPr/>
            <p:nvPr/>
          </p:nvSpPr>
          <p:spPr>
            <a:xfrm rot="20585326">
              <a:off x="7866807" y="2102911"/>
              <a:ext cx="2520000" cy="2520000"/>
            </a:xfrm>
            <a:prstGeom prst="ellipse">
              <a:avLst/>
            </a:prstGeom>
            <a:solidFill>
              <a:srgbClr val="7F7F7F">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endParaRPr lang="en-US" sz="2700" b="1" dirty="0">
                <a:solidFill>
                  <a:schemeClr val="bg1"/>
                </a:solidFill>
              </a:endParaRPr>
            </a:p>
          </p:txBody>
        </p:sp>
        <p:sp>
          <p:nvSpPr>
            <p:cNvPr id="6" name="Triangle 5">
              <a:extLst>
                <a:ext uri="{FF2B5EF4-FFF2-40B4-BE49-F238E27FC236}">
                  <a16:creationId xmlns:a16="http://schemas.microsoft.com/office/drawing/2014/main" id="{EAD6C8DD-DFF1-B348-9513-72D846AD6EF6}"/>
                </a:ext>
              </a:extLst>
            </p:cNvPr>
            <p:cNvSpPr>
              <a:spLocks/>
            </p:cNvSpPr>
            <p:nvPr/>
          </p:nvSpPr>
          <p:spPr>
            <a:xfrm>
              <a:off x="7993803" y="2102911"/>
              <a:ext cx="2266008" cy="1872000"/>
            </a:xfrm>
            <a:prstGeom prst="triangle">
              <a:avLst/>
            </a:prstGeom>
            <a:solidFill>
              <a:srgbClr val="124191">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endParaRPr lang="en-US" sz="1350" dirty="0" err="1">
                <a:solidFill>
                  <a:schemeClr val="bg1"/>
                </a:solidFill>
              </a:endParaRPr>
            </a:p>
          </p:txBody>
        </p:sp>
        <p:sp>
          <p:nvSpPr>
            <p:cNvPr id="9" name="Triangle 8">
              <a:extLst>
                <a:ext uri="{FF2B5EF4-FFF2-40B4-BE49-F238E27FC236}">
                  <a16:creationId xmlns:a16="http://schemas.microsoft.com/office/drawing/2014/main" id="{E17BDC08-C33D-1145-971D-78AD68EEC3F2}"/>
                </a:ext>
              </a:extLst>
            </p:cNvPr>
            <p:cNvSpPr>
              <a:spLocks/>
            </p:cNvSpPr>
            <p:nvPr/>
          </p:nvSpPr>
          <p:spPr>
            <a:xfrm rot="10800000">
              <a:off x="7993803" y="2750911"/>
              <a:ext cx="2266008" cy="1872000"/>
            </a:xfrm>
            <a:prstGeom prst="triangle">
              <a:avLst/>
            </a:prstGeom>
            <a:solidFill>
              <a:srgbClr val="124191">
                <a:alpha val="50196"/>
              </a:srgb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4000" tIns="54000" rIns="54000" bIns="54000" numCol="1" spcCol="0" rtlCol="0" fromWordArt="0" anchor="t" anchorCtr="0" forceAA="0" compatLnSpc="1">
              <a:prstTxWarp prst="textNoShape">
                <a:avLst/>
              </a:prstTxWarp>
              <a:noAutofit/>
            </a:bodyPr>
            <a:lstStyle/>
            <a:p>
              <a:endParaRPr lang="en-US" sz="1350" dirty="0" err="1">
                <a:solidFill>
                  <a:schemeClr val="bg1"/>
                </a:solidFill>
              </a:endParaRPr>
            </a:p>
          </p:txBody>
        </p:sp>
      </p:grpSp>
      <p:sp>
        <p:nvSpPr>
          <p:cNvPr id="11" name="TextBox 10">
            <a:extLst>
              <a:ext uri="{FF2B5EF4-FFF2-40B4-BE49-F238E27FC236}">
                <a16:creationId xmlns:a16="http://schemas.microsoft.com/office/drawing/2014/main" id="{679862CE-4B57-084C-84AC-4DE20F1AB368}"/>
              </a:ext>
            </a:extLst>
          </p:cNvPr>
          <p:cNvSpPr txBox="1"/>
          <p:nvPr/>
        </p:nvSpPr>
        <p:spPr>
          <a:xfrm>
            <a:off x="4814574" y="1486829"/>
            <a:ext cx="2162822" cy="478387"/>
          </a:xfrm>
          <a:prstGeom prst="rect">
            <a:avLst/>
          </a:prstGeom>
          <a:noFill/>
        </p:spPr>
        <p:txBody>
          <a:bodyPr wrap="none" lIns="54000" tIns="54000" rIns="54000" bIns="54000" rtlCol="0" anchor="ctr">
            <a:spAutoFit/>
          </a:bodyPr>
          <a:lstStyle/>
          <a:p>
            <a:pPr defTabSz="342900" fontAlgn="base">
              <a:spcAft>
                <a:spcPct val="0"/>
              </a:spcAft>
              <a:buClr>
                <a:srgbClr val="001135"/>
              </a:buClr>
            </a:pPr>
            <a:r>
              <a:rPr lang="en-US" sz="2400" dirty="0">
                <a:solidFill>
                  <a:schemeClr val="tx2"/>
                </a:solidFill>
                <a:ea typeface="Nokia Pure Text" panose="020B0503020202020204" pitchFamily="34" charset="0"/>
                <a:cs typeface="Nokia Pure Headline Light"/>
              </a:rPr>
              <a:t>Less error-prone</a:t>
            </a:r>
          </a:p>
        </p:txBody>
      </p:sp>
      <p:sp>
        <p:nvSpPr>
          <p:cNvPr id="12" name="TextBox 11">
            <a:extLst>
              <a:ext uri="{FF2B5EF4-FFF2-40B4-BE49-F238E27FC236}">
                <a16:creationId xmlns:a16="http://schemas.microsoft.com/office/drawing/2014/main" id="{85ABD5A3-4462-7144-83D4-327EC45B18D1}"/>
              </a:ext>
            </a:extLst>
          </p:cNvPr>
          <p:cNvSpPr txBox="1"/>
          <p:nvPr/>
        </p:nvSpPr>
        <p:spPr>
          <a:xfrm>
            <a:off x="1573905" y="3603468"/>
            <a:ext cx="2724194" cy="478387"/>
          </a:xfrm>
          <a:prstGeom prst="rect">
            <a:avLst/>
          </a:prstGeom>
          <a:noFill/>
        </p:spPr>
        <p:txBody>
          <a:bodyPr wrap="none" lIns="54000" tIns="54000" rIns="54000" bIns="54000" rtlCol="0" anchor="ctr">
            <a:spAutoFit/>
          </a:bodyPr>
          <a:lstStyle/>
          <a:p>
            <a:pPr algn="r" defTabSz="342900" fontAlgn="base">
              <a:spcAft>
                <a:spcPct val="0"/>
              </a:spcAft>
              <a:buClr>
                <a:srgbClr val="001135"/>
              </a:buClr>
            </a:pPr>
            <a:r>
              <a:rPr lang="en-US" sz="2400" dirty="0">
                <a:solidFill>
                  <a:schemeClr val="tx2"/>
                </a:solidFill>
                <a:ea typeface="Nokia Pure Text" panose="020B0503020202020204" pitchFamily="34" charset="0"/>
                <a:cs typeface="Nokia Pure Headline Light"/>
              </a:rPr>
              <a:t>Less time-consuming</a:t>
            </a:r>
          </a:p>
        </p:txBody>
      </p:sp>
      <p:sp>
        <p:nvSpPr>
          <p:cNvPr id="13" name="TextBox 12">
            <a:extLst>
              <a:ext uri="{FF2B5EF4-FFF2-40B4-BE49-F238E27FC236}">
                <a16:creationId xmlns:a16="http://schemas.microsoft.com/office/drawing/2014/main" id="{B5521A71-26F5-D243-9570-8F6C72298052}"/>
              </a:ext>
            </a:extLst>
          </p:cNvPr>
          <p:cNvSpPr txBox="1"/>
          <p:nvPr/>
        </p:nvSpPr>
        <p:spPr>
          <a:xfrm>
            <a:off x="5516913" y="2332557"/>
            <a:ext cx="2308439" cy="478387"/>
          </a:xfrm>
          <a:prstGeom prst="rect">
            <a:avLst/>
          </a:prstGeom>
          <a:noFill/>
        </p:spPr>
        <p:txBody>
          <a:bodyPr wrap="none" lIns="54000" tIns="54000" rIns="54000" bIns="54000" rtlCol="0" anchor="ctr">
            <a:spAutoFit/>
          </a:bodyPr>
          <a:lstStyle/>
          <a:p>
            <a:pPr defTabSz="342900" fontAlgn="base">
              <a:spcAft>
                <a:spcPct val="0"/>
              </a:spcAft>
              <a:buClr>
                <a:srgbClr val="001135"/>
              </a:buClr>
            </a:pPr>
            <a:r>
              <a:rPr lang="en-US" sz="2400" dirty="0">
                <a:solidFill>
                  <a:schemeClr val="tx2"/>
                </a:solidFill>
                <a:ea typeface="Nokia Pure Text" panose="020B0503020202020204" pitchFamily="34" charset="0"/>
                <a:cs typeface="Nokia Pure Headline Light"/>
              </a:rPr>
              <a:t>Self-documenting</a:t>
            </a:r>
          </a:p>
        </p:txBody>
      </p:sp>
      <p:sp>
        <p:nvSpPr>
          <p:cNvPr id="14" name="TextBox 13">
            <a:extLst>
              <a:ext uri="{FF2B5EF4-FFF2-40B4-BE49-F238E27FC236}">
                <a16:creationId xmlns:a16="http://schemas.microsoft.com/office/drawing/2014/main" id="{2A6F30DF-AC23-DF43-BDD0-03B87F155D74}"/>
              </a:ext>
            </a:extLst>
          </p:cNvPr>
          <p:cNvSpPr txBox="1"/>
          <p:nvPr/>
        </p:nvSpPr>
        <p:spPr>
          <a:xfrm>
            <a:off x="1836567" y="2736223"/>
            <a:ext cx="1761046" cy="478387"/>
          </a:xfrm>
          <a:prstGeom prst="rect">
            <a:avLst/>
          </a:prstGeom>
          <a:noFill/>
        </p:spPr>
        <p:txBody>
          <a:bodyPr wrap="none" lIns="54000" tIns="54000" rIns="54000" bIns="54000" rtlCol="0" anchor="ctr">
            <a:spAutoFit/>
          </a:bodyPr>
          <a:lstStyle/>
          <a:p>
            <a:pPr algn="r" defTabSz="342900" fontAlgn="base">
              <a:spcAft>
                <a:spcPct val="0"/>
              </a:spcAft>
              <a:buClr>
                <a:srgbClr val="001135"/>
              </a:buClr>
            </a:pPr>
            <a:r>
              <a:rPr lang="en-US" sz="2400" dirty="0">
                <a:solidFill>
                  <a:schemeClr val="tx2"/>
                </a:solidFill>
                <a:ea typeface="Nokia Pure Text" panose="020B0503020202020204" pitchFamily="34" charset="0"/>
                <a:cs typeface="Nokia Pure Headline Light"/>
              </a:rPr>
              <a:t>Reproducible</a:t>
            </a:r>
          </a:p>
        </p:txBody>
      </p:sp>
      <p:sp>
        <p:nvSpPr>
          <p:cNvPr id="15" name="TextBox 14">
            <a:extLst>
              <a:ext uri="{FF2B5EF4-FFF2-40B4-BE49-F238E27FC236}">
                <a16:creationId xmlns:a16="http://schemas.microsoft.com/office/drawing/2014/main" id="{45EED194-4E28-0849-A18A-03DB4C851E14}"/>
              </a:ext>
            </a:extLst>
          </p:cNvPr>
          <p:cNvSpPr txBox="1"/>
          <p:nvPr/>
        </p:nvSpPr>
        <p:spPr>
          <a:xfrm>
            <a:off x="5230858" y="3370965"/>
            <a:ext cx="1762649" cy="478387"/>
          </a:xfrm>
          <a:prstGeom prst="rect">
            <a:avLst/>
          </a:prstGeom>
          <a:noFill/>
        </p:spPr>
        <p:txBody>
          <a:bodyPr wrap="none" lIns="54000" tIns="54000" rIns="54000" bIns="54000" rtlCol="0" anchor="ctr">
            <a:spAutoFit/>
          </a:bodyPr>
          <a:lstStyle/>
          <a:p>
            <a:pPr defTabSz="342900" fontAlgn="base">
              <a:spcAft>
                <a:spcPct val="0"/>
              </a:spcAft>
              <a:buClr>
                <a:srgbClr val="001135"/>
              </a:buClr>
            </a:pPr>
            <a:r>
              <a:rPr lang="en-US" sz="2400" dirty="0">
                <a:solidFill>
                  <a:schemeClr val="tx2"/>
                </a:solidFill>
                <a:ea typeface="Nokia Pure Text" panose="020B0503020202020204" pitchFamily="34" charset="0"/>
                <a:cs typeface="Nokia Pure Headline Light"/>
              </a:rPr>
              <a:t>Cost-efficient</a:t>
            </a:r>
          </a:p>
        </p:txBody>
      </p:sp>
      <p:sp>
        <p:nvSpPr>
          <p:cNvPr id="16" name="TextBox 15">
            <a:extLst>
              <a:ext uri="{FF2B5EF4-FFF2-40B4-BE49-F238E27FC236}">
                <a16:creationId xmlns:a16="http://schemas.microsoft.com/office/drawing/2014/main" id="{75054A0B-98A3-8744-971B-25BF329CB2DB}"/>
              </a:ext>
            </a:extLst>
          </p:cNvPr>
          <p:cNvSpPr txBox="1"/>
          <p:nvPr/>
        </p:nvSpPr>
        <p:spPr>
          <a:xfrm>
            <a:off x="1741009" y="1698515"/>
            <a:ext cx="2156539" cy="478387"/>
          </a:xfrm>
          <a:prstGeom prst="rect">
            <a:avLst/>
          </a:prstGeom>
          <a:noFill/>
        </p:spPr>
        <p:txBody>
          <a:bodyPr wrap="none" lIns="54000" tIns="54000" rIns="54000" bIns="54000" rtlCol="0" anchor="ctr">
            <a:spAutoFit/>
          </a:bodyPr>
          <a:lstStyle/>
          <a:p>
            <a:pPr algn="r" defTabSz="342900" fontAlgn="base">
              <a:spcAft>
                <a:spcPct val="0"/>
              </a:spcAft>
              <a:buClr>
                <a:srgbClr val="001135"/>
              </a:buClr>
            </a:pPr>
            <a:r>
              <a:rPr lang="en-US" sz="2400" dirty="0">
                <a:solidFill>
                  <a:schemeClr val="tx2"/>
                </a:solidFill>
                <a:ea typeface="Nokia Pure Text" panose="020B0503020202020204" pitchFamily="34" charset="0"/>
                <a:cs typeface="Nokia Pure Headline Light"/>
              </a:rPr>
              <a:t>Easy to maintain</a:t>
            </a:r>
          </a:p>
        </p:txBody>
      </p:sp>
      <p:pic>
        <p:nvPicPr>
          <p:cNvPr id="61" name="Graphic 60" descr="Tools">
            <a:extLst>
              <a:ext uri="{FF2B5EF4-FFF2-40B4-BE49-F238E27FC236}">
                <a16:creationId xmlns:a16="http://schemas.microsoft.com/office/drawing/2014/main" id="{45DDF5AE-A00B-5549-9631-15CA577720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4494" y="2359274"/>
            <a:ext cx="802937" cy="80293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72067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D173354-444E-A342-94AE-228F9D09EE04}"/>
              </a:ext>
            </a:extLst>
          </p:cNvPr>
          <p:cNvPicPr>
            <a:picLocks noChangeAspect="1"/>
          </p:cNvPicPr>
          <p:nvPr/>
        </p:nvPicPr>
        <p:blipFill rotWithShape="1">
          <a:blip r:embed="rId3">
            <a:extLst>
              <a:ext uri="{28A0092B-C50C-407E-A947-70E740481C1C}">
                <a14:useLocalDpi xmlns:a14="http://schemas.microsoft.com/office/drawing/2010/main" val="0"/>
              </a:ext>
            </a:extLst>
          </a:blip>
          <a:srcRect r="889"/>
          <a:stretch/>
        </p:blipFill>
        <p:spPr>
          <a:xfrm>
            <a:off x="20" y="10"/>
            <a:ext cx="9143980" cy="4702619"/>
          </a:xfrm>
          <a:prstGeom prst="rect">
            <a:avLst/>
          </a:prstGeom>
          <a:noFill/>
        </p:spPr>
      </p:pic>
      <p:sp>
        <p:nvSpPr>
          <p:cNvPr id="5" name="Rectangle 4">
            <a:extLst>
              <a:ext uri="{FF2B5EF4-FFF2-40B4-BE49-F238E27FC236}">
                <a16:creationId xmlns:a16="http://schemas.microsoft.com/office/drawing/2014/main" id="{857F3937-DD17-4648-9A8A-E402AF36C62D}"/>
              </a:ext>
            </a:extLst>
          </p:cNvPr>
          <p:cNvSpPr/>
          <p:nvPr/>
        </p:nvSpPr>
        <p:spPr>
          <a:xfrm>
            <a:off x="341739" y="4321628"/>
            <a:ext cx="8675915" cy="370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IN" sz="1200" dirty="0"/>
          </a:p>
        </p:txBody>
      </p:sp>
    </p:spTree>
    <p:extLst>
      <p:ext uri="{BB962C8B-B14F-4D97-AF65-F5344CB8AC3E}">
        <p14:creationId xmlns:p14="http://schemas.microsoft.com/office/powerpoint/2010/main" val="16000997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8CB27E3-3528-924C-9AFA-0B237EA77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55"/>
            <a:ext cx="9144000" cy="4675502"/>
          </a:xfrm>
          <a:prstGeom prst="rect">
            <a:avLst/>
          </a:prstGeom>
        </p:spPr>
      </p:pic>
      <p:sp>
        <p:nvSpPr>
          <p:cNvPr id="5" name="Rectangle 4">
            <a:extLst>
              <a:ext uri="{FF2B5EF4-FFF2-40B4-BE49-F238E27FC236}">
                <a16:creationId xmlns:a16="http://schemas.microsoft.com/office/drawing/2014/main" id="{F6BA39B1-B6CD-41FB-960B-09C37CCCBC9B}"/>
              </a:ext>
            </a:extLst>
          </p:cNvPr>
          <p:cNvSpPr/>
          <p:nvPr/>
        </p:nvSpPr>
        <p:spPr>
          <a:xfrm>
            <a:off x="341739" y="4321628"/>
            <a:ext cx="8675915" cy="370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IN" sz="1200" dirty="0"/>
          </a:p>
        </p:txBody>
      </p:sp>
    </p:spTree>
    <p:extLst>
      <p:ext uri="{BB962C8B-B14F-4D97-AF65-F5344CB8AC3E}">
        <p14:creationId xmlns:p14="http://schemas.microsoft.com/office/powerpoint/2010/main" val="3274744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EDB7EEE8-A0AE-974D-A316-608FA4A97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994"/>
            <a:ext cx="9144000" cy="4664749"/>
          </a:xfrm>
          <a:prstGeom prst="rect">
            <a:avLst/>
          </a:prstGeom>
        </p:spPr>
      </p:pic>
      <p:sp>
        <p:nvSpPr>
          <p:cNvPr id="5" name="Rectangle 4">
            <a:extLst>
              <a:ext uri="{FF2B5EF4-FFF2-40B4-BE49-F238E27FC236}">
                <a16:creationId xmlns:a16="http://schemas.microsoft.com/office/drawing/2014/main" id="{E20773EE-D536-4354-9E9D-84D47416476D}"/>
              </a:ext>
            </a:extLst>
          </p:cNvPr>
          <p:cNvSpPr/>
          <p:nvPr/>
        </p:nvSpPr>
        <p:spPr>
          <a:xfrm>
            <a:off x="341739" y="4386942"/>
            <a:ext cx="8675915" cy="30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Aft>
                <a:spcPts val="300"/>
              </a:spcAft>
              <a:buSzPct val="100000"/>
            </a:pPr>
            <a:endParaRPr lang="en-IN" sz="1200" dirty="0"/>
          </a:p>
        </p:txBody>
      </p:sp>
    </p:spTree>
    <p:extLst>
      <p:ext uri="{BB962C8B-B14F-4D97-AF65-F5344CB8AC3E}">
        <p14:creationId xmlns:p14="http://schemas.microsoft.com/office/powerpoint/2010/main" val="748020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EB696-52AB-2C4A-BAC6-58E563E24F3D}"/>
              </a:ext>
            </a:extLst>
          </p:cNvPr>
          <p:cNvSpPr>
            <a:spLocks noGrp="1"/>
          </p:cNvSpPr>
          <p:nvPr>
            <p:ph type="body" sz="quarter" idx="11"/>
          </p:nvPr>
        </p:nvSpPr>
        <p:spPr/>
        <p:txBody>
          <a:bodyPr/>
          <a:lstStyle/>
          <a:p>
            <a:r>
              <a:rPr lang="en-US" dirty="0"/>
              <a:t>EMS Architecture</a:t>
            </a:r>
          </a:p>
        </p:txBody>
      </p:sp>
      <p:sp>
        <p:nvSpPr>
          <p:cNvPr id="4" name="Text Placeholder 3">
            <a:extLst>
              <a:ext uri="{FF2B5EF4-FFF2-40B4-BE49-F238E27FC236}">
                <a16:creationId xmlns:a16="http://schemas.microsoft.com/office/drawing/2014/main" id="{3CC12760-9FCC-0D40-9FA1-87A5A9EB9D7D}"/>
              </a:ext>
            </a:extLst>
          </p:cNvPr>
          <p:cNvSpPr>
            <a:spLocks noGrp="1"/>
          </p:cNvSpPr>
          <p:nvPr>
            <p:ph type="body" sz="quarter" idx="12"/>
          </p:nvPr>
        </p:nvSpPr>
        <p:spPr>
          <a:xfrm>
            <a:off x="417600" y="801000"/>
            <a:ext cx="4154400" cy="3839400"/>
          </a:xfrm>
        </p:spPr>
        <p:txBody>
          <a:bodyPr>
            <a:normAutofit fontScale="40000" lnSpcReduction="20000"/>
          </a:bodyPr>
          <a:lstStyle/>
          <a:p>
            <a:pPr>
              <a:lnSpc>
                <a:spcPct val="170000"/>
              </a:lnSpc>
            </a:pPr>
            <a:r>
              <a:rPr lang="en-US" sz="2500" dirty="0"/>
              <a:t>Data collected by the EMS from the network elements are utilized by:</a:t>
            </a:r>
          </a:p>
          <a:p>
            <a:pPr>
              <a:lnSpc>
                <a:spcPct val="170000"/>
              </a:lnSpc>
            </a:pPr>
            <a:r>
              <a:rPr lang="en-US" sz="2500" b="1" dirty="0"/>
              <a:t>NMS Server: </a:t>
            </a:r>
            <a:r>
              <a:rPr lang="en-US" sz="2500" dirty="0"/>
              <a:t>The NMS uses collected as well as processed data from the EMS to consolidate and provide useful information and functionalities at a network management level.				</a:t>
            </a:r>
          </a:p>
          <a:p>
            <a:pPr>
              <a:lnSpc>
                <a:spcPct val="170000"/>
              </a:lnSpc>
            </a:pPr>
            <a:r>
              <a:rPr lang="en-US" sz="2500" b="1" dirty="0"/>
              <a:t>EMS Client: </a:t>
            </a:r>
            <a:r>
              <a:rPr lang="en-US" sz="2500" dirty="0"/>
              <a:t>If data from EMS needs to be represented in GUI or as console output to a user then an EMS client is usually implemented for the same. The EMS client would provide help in representing the data in a user-friendly manner. One of the functions in ‘F “C” APS’ is configuring the network elements. The EMS client can be used to give a user-friendly interface for configuring the elements.			</a:t>
            </a:r>
          </a:p>
          <a:p>
            <a:pPr>
              <a:lnSpc>
                <a:spcPct val="170000"/>
              </a:lnSpc>
            </a:pPr>
            <a:r>
              <a:rPr lang="en-US" sz="2500" b="1" dirty="0"/>
              <a:t>Database (DB): </a:t>
            </a:r>
            <a:r>
              <a:rPr lang="en-US" sz="2500" dirty="0"/>
              <a:t>Historical data is a key component in element management. It could be used to study event/fault scenarios, evaluate performance of the network elements, and so on. Relevant data collected by EMS needs to be stored in a database.	</a:t>
            </a:r>
            <a:r>
              <a:rPr lang="en-US" dirty="0"/>
              <a:t>	</a:t>
            </a:r>
          </a:p>
        </p:txBody>
      </p:sp>
      <p:sp>
        <p:nvSpPr>
          <p:cNvPr id="5" name="Text Placeholder 4">
            <a:extLst>
              <a:ext uri="{FF2B5EF4-FFF2-40B4-BE49-F238E27FC236}">
                <a16:creationId xmlns:a16="http://schemas.microsoft.com/office/drawing/2014/main" id="{04E319C1-E19E-3A4B-A10C-0546ECD133AF}"/>
              </a:ext>
            </a:extLst>
          </p:cNvPr>
          <p:cNvSpPr>
            <a:spLocks noGrp="1"/>
          </p:cNvSpPr>
          <p:nvPr>
            <p:ph type="body" sz="quarter" idx="13"/>
          </p:nvPr>
        </p:nvSpPr>
        <p:spPr>
          <a:xfrm>
            <a:off x="4716002" y="766800"/>
            <a:ext cx="4010400" cy="3560400"/>
          </a:xfrm>
        </p:spPr>
        <p:txBody>
          <a:bodyPr/>
          <a:lstStyle/>
          <a:p>
            <a:pPr>
              <a:lnSpc>
                <a:spcPct val="150000"/>
              </a:lnSpc>
            </a:pPr>
            <a:r>
              <a:rPr lang="en-US" sz="1200" b="1" dirty="0"/>
              <a:t>Interface for web client: </a:t>
            </a:r>
            <a:r>
              <a:rPr lang="en-US" sz="1200" dirty="0"/>
              <a:t>Rather than an EMS client, most users prefer a lightweight, web-based interface to be a replacement for the web client. This functionality is supported by most EMS solutions.				</a:t>
            </a:r>
          </a:p>
          <a:p>
            <a:pPr>
              <a:lnSpc>
                <a:spcPct val="150000"/>
              </a:lnSpc>
            </a:pPr>
            <a:r>
              <a:rPr lang="en-US" sz="1200" dirty="0"/>
              <a:t>The EMS output could also be feed to other vendor applications. These external applications might work on part or whole of the data from the EMS.</a:t>
            </a:r>
          </a:p>
          <a:p>
            <a:endParaRPr lang="en-US" dirty="0"/>
          </a:p>
        </p:txBody>
      </p:sp>
    </p:spTree>
    <p:extLst>
      <p:ext uri="{BB962C8B-B14F-4D97-AF65-F5344CB8AC3E}">
        <p14:creationId xmlns:p14="http://schemas.microsoft.com/office/powerpoint/2010/main" val="25006879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A66530-572A-2B4F-9053-F087DB79582C}"/>
              </a:ext>
            </a:extLst>
          </p:cNvPr>
          <p:cNvSpPr>
            <a:spLocks noGrp="1"/>
          </p:cNvSpPr>
          <p:nvPr>
            <p:ph type="body" sz="quarter" idx="10"/>
          </p:nvPr>
        </p:nvSpPr>
        <p:spPr/>
        <p:txBody>
          <a:bodyPr/>
          <a:lstStyle/>
          <a:p>
            <a:r>
              <a:rPr lang="en-US" dirty="0"/>
              <a:t>Comparison of NSD SF application w.r.t. NSP tools/frameworks</a:t>
            </a:r>
          </a:p>
        </p:txBody>
      </p:sp>
      <p:sp>
        <p:nvSpPr>
          <p:cNvPr id="3" name="Text Placeholder 2">
            <a:extLst>
              <a:ext uri="{FF2B5EF4-FFF2-40B4-BE49-F238E27FC236}">
                <a16:creationId xmlns:a16="http://schemas.microsoft.com/office/drawing/2014/main" id="{B1F10576-8DB7-8842-9D69-C0A460EBD7E4}"/>
              </a:ext>
            </a:extLst>
          </p:cNvPr>
          <p:cNvSpPr>
            <a:spLocks noGrp="1"/>
          </p:cNvSpPr>
          <p:nvPr>
            <p:ph type="body" sz="quarter" idx="11"/>
          </p:nvPr>
        </p:nvSpPr>
        <p:spPr/>
        <p:txBody>
          <a:bodyPr/>
          <a:lstStyle/>
          <a:p>
            <a:r>
              <a:rPr lang="en-US" dirty="0"/>
              <a:t>Summary </a:t>
            </a:r>
          </a:p>
        </p:txBody>
      </p:sp>
      <p:graphicFrame>
        <p:nvGraphicFramePr>
          <p:cNvPr id="6" name="Table 5">
            <a:extLst>
              <a:ext uri="{FF2B5EF4-FFF2-40B4-BE49-F238E27FC236}">
                <a16:creationId xmlns:a16="http://schemas.microsoft.com/office/drawing/2014/main" id="{451731BA-BF52-4369-8B15-BC7E5CFA6617}"/>
              </a:ext>
            </a:extLst>
          </p:cNvPr>
          <p:cNvGraphicFramePr>
            <a:graphicFrameLocks noGrp="1"/>
          </p:cNvGraphicFramePr>
          <p:nvPr>
            <p:extLst>
              <p:ext uri="{D42A27DB-BD31-4B8C-83A1-F6EECF244321}">
                <p14:modId xmlns:p14="http://schemas.microsoft.com/office/powerpoint/2010/main" val="1319700464"/>
              </p:ext>
            </p:extLst>
          </p:nvPr>
        </p:nvGraphicFramePr>
        <p:xfrm>
          <a:off x="417600" y="956000"/>
          <a:ext cx="8095030" cy="3344490"/>
        </p:xfrm>
        <a:graphic>
          <a:graphicData uri="http://schemas.openxmlformats.org/drawingml/2006/table">
            <a:tbl>
              <a:tblPr firstRow="1" bandRow="1">
                <a:tableStyleId>{7E9639D4-E3E2-4D34-9284-5A2195B3D0D7}</a:tableStyleId>
              </a:tblPr>
              <a:tblGrid>
                <a:gridCol w="1585624">
                  <a:extLst>
                    <a:ext uri="{9D8B030D-6E8A-4147-A177-3AD203B41FA5}">
                      <a16:colId xmlns:a16="http://schemas.microsoft.com/office/drawing/2014/main" val="4142732730"/>
                    </a:ext>
                  </a:extLst>
                </a:gridCol>
                <a:gridCol w="2169802">
                  <a:extLst>
                    <a:ext uri="{9D8B030D-6E8A-4147-A177-3AD203B41FA5}">
                      <a16:colId xmlns:a16="http://schemas.microsoft.com/office/drawing/2014/main" val="4222727078"/>
                    </a:ext>
                  </a:extLst>
                </a:gridCol>
                <a:gridCol w="2169802">
                  <a:extLst>
                    <a:ext uri="{9D8B030D-6E8A-4147-A177-3AD203B41FA5}">
                      <a16:colId xmlns:a16="http://schemas.microsoft.com/office/drawing/2014/main" val="98864364"/>
                    </a:ext>
                  </a:extLst>
                </a:gridCol>
                <a:gridCol w="2169802">
                  <a:extLst>
                    <a:ext uri="{9D8B030D-6E8A-4147-A177-3AD203B41FA5}">
                      <a16:colId xmlns:a16="http://schemas.microsoft.com/office/drawing/2014/main" val="2656031136"/>
                    </a:ext>
                  </a:extLst>
                </a:gridCol>
              </a:tblGrid>
              <a:tr h="370412">
                <a:tc>
                  <a:txBody>
                    <a:bodyPr/>
                    <a:lstStyle/>
                    <a:p>
                      <a:endParaRPr lang="en-US" sz="1200" dirty="0"/>
                    </a:p>
                  </a:txBody>
                  <a:tcPr anchor="ctr">
                    <a:lnL w="6350" cap="flat" cmpd="sng" algn="ctr">
                      <a:noFill/>
                      <a:prstDash val="solid"/>
                      <a:miter lim="800000"/>
                    </a:lnL>
                    <a:lnR w="12700" cap="flat" cmpd="sng" algn="ctr">
                      <a:solidFill>
                        <a:schemeClr val="bg1">
                          <a:lumMod val="65000"/>
                        </a:schemeClr>
                      </a:solidFill>
                      <a:prstDash val="solid"/>
                      <a:round/>
                      <a:headEnd type="none" w="med" len="med"/>
                      <a:tailEnd type="none" w="med" len="med"/>
                    </a:lnR>
                    <a:lnT w="6350" cap="flat" cmpd="sng" algn="ctr">
                      <a:noFill/>
                      <a:prstDash val="solid"/>
                      <a:miter lim="800000"/>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NSD SF</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6350" cap="flat" cmpd="sng" algn="ctr">
                      <a:noFill/>
                      <a:prstDash val="solid"/>
                      <a:miter lim="800000"/>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MDM (MDC)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6350" cap="flat" cmpd="sng" algn="ctr">
                      <a:noFill/>
                      <a:prstDash val="solid"/>
                      <a:miter lim="800000"/>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WFM</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6350" cap="flat" cmpd="sng" algn="ctr">
                      <a:noFill/>
                      <a:prstDash val="solid"/>
                      <a:miter lim="800000"/>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2358558"/>
                  </a:ext>
                </a:extLst>
              </a:tr>
              <a:tr h="370412">
                <a:tc>
                  <a:txBody>
                    <a:bodyPr/>
                    <a:lstStyle/>
                    <a:p>
                      <a:r>
                        <a:rPr lang="en-US" sz="1000" dirty="0"/>
                        <a:t>Availability</a:t>
                      </a:r>
                    </a:p>
                  </a:txBody>
                  <a:tcPr anchor="ctr">
                    <a:lnL w="6350" cap="flat" cmpd="sng" algn="ctr">
                      <a:noFill/>
                      <a:prstDash val="solid"/>
                      <a:miter lim="800000"/>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Available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Available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Available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3124757"/>
                  </a:ext>
                </a:extLst>
              </a:tr>
              <a:tr h="370412">
                <a:tc>
                  <a:txBody>
                    <a:bodyPr/>
                    <a:lstStyle/>
                    <a:p>
                      <a:r>
                        <a:rPr lang="en-US" sz="1000" dirty="0"/>
                        <a:t>Position</a:t>
                      </a:r>
                    </a:p>
                  </a:txBody>
                  <a:tcPr anchor="ctr">
                    <a:lnL w="6350" cap="flat" cmpd="sng" algn="ctr">
                      <a:noFill/>
                      <a:prstDash val="solid"/>
                      <a:miter lim="800000"/>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Ready-to-use Toolbox</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Open Programmable Platform</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t>Open Programmable Platform</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5108765"/>
                  </a:ext>
                </a:extLst>
              </a:tr>
              <a:tr h="370412">
                <a:tc>
                  <a:txBody>
                    <a:bodyPr/>
                    <a:lstStyle/>
                    <a:p>
                      <a:r>
                        <a:rPr lang="en-US" sz="1000" dirty="0"/>
                        <a:t>Target users</a:t>
                      </a:r>
                    </a:p>
                  </a:txBody>
                  <a:tcPr anchor="ctr">
                    <a:lnL w="6350" cap="flat" cmpd="sng" algn="ctr">
                      <a:noFill/>
                      <a:prstDash val="solid"/>
                      <a:miter lim="800000"/>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Service provisioning teams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OSS developers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OSS developers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8637054"/>
                  </a:ext>
                </a:extLst>
              </a:tr>
              <a:tr h="548007">
                <a:tc>
                  <a:txBody>
                    <a:bodyPr/>
                    <a:lstStyle/>
                    <a:p>
                      <a:r>
                        <a:rPr lang="en-US" sz="1000" dirty="0"/>
                        <a:t>Target use cases</a:t>
                      </a:r>
                    </a:p>
                  </a:txBody>
                  <a:tcPr anchor="ctr">
                    <a:lnL w="6350" cap="flat" cmpd="sng" algn="ctr">
                      <a:noFill/>
                      <a:prstDash val="solid"/>
                      <a:miter lim="800000"/>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Off-the-shelf, policy driven Service Fulfillment with integrated assurance (SS)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Model-driven direct access to NE for device configuration and state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Workflow automation, including service lifecycle automation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5511634"/>
                  </a:ext>
                </a:extLst>
              </a:tr>
              <a:tr h="370412">
                <a:tc>
                  <a:txBody>
                    <a:bodyPr/>
                    <a:lstStyle/>
                    <a:p>
                      <a:r>
                        <a:rPr lang="en-US" sz="1000" dirty="0"/>
                        <a:t>NBI</a:t>
                      </a:r>
                    </a:p>
                  </a:txBody>
                  <a:tcPr anchor="ctr">
                    <a:lnL w="6350" cap="flat" cmpd="sng" algn="ctr">
                      <a:noFill/>
                      <a:prstDash val="solid"/>
                      <a:miter lim="800000"/>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Yes (REST)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Yes (</a:t>
                      </a:r>
                      <a:r>
                        <a:rPr lang="en-US" sz="1000" dirty="0" err="1"/>
                        <a:t>RESTConf</a:t>
                      </a:r>
                      <a:r>
                        <a:rPr lang="en-US" sz="1000" dirty="0"/>
                        <a: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Yes (REST)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5173912"/>
                  </a:ext>
                </a:extLst>
              </a:tr>
              <a:tr h="395783">
                <a:tc>
                  <a:txBody>
                    <a:bodyPr/>
                    <a:lstStyle/>
                    <a:p>
                      <a:r>
                        <a:rPr lang="en-US" sz="1000" dirty="0"/>
                        <a:t>Augmentation</a:t>
                      </a:r>
                    </a:p>
                  </a:txBody>
                  <a:tcPr anchor="ctr">
                    <a:lnL w="6350" cap="flat" cmpd="sng" algn="ctr">
                      <a:noFill/>
                      <a:prstDash val="solid"/>
                      <a:miter lim="800000"/>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Yes (via MDM adaptor)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Yes (via MDM cut-trough adaptor)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Yes (Hierarchical workflows)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94070061"/>
                  </a:ext>
                </a:extLst>
              </a:tr>
              <a:tr h="548007">
                <a:tc>
                  <a:txBody>
                    <a:bodyPr/>
                    <a:lstStyle/>
                    <a:p>
                      <a:r>
                        <a:rPr lang="en-US" sz="1000" dirty="0"/>
                        <a:t>Programmable</a:t>
                      </a:r>
                    </a:p>
                  </a:txBody>
                  <a:tcPr anchor="ctr">
                    <a:lnL w="6350" cap="flat" cmpd="sng" algn="ctr">
                      <a:noFill/>
                      <a:prstDash val="solid"/>
                      <a:miter lim="800000"/>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sz="1000" dirty="0"/>
                        <a:t>Limited (Templates and profiles provide some degree of flexibility)</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lang="en-US" sz="1000" dirty="0"/>
                        <a:t>N/A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lang="en-US" sz="1000" dirty="0"/>
                        <a:t>Yes (YAML)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967262549"/>
                  </a:ext>
                </a:extLst>
              </a:tr>
            </a:tbl>
          </a:graphicData>
        </a:graphic>
      </p:graphicFrame>
    </p:spTree>
    <p:extLst>
      <p:ext uri="{BB962C8B-B14F-4D97-AF65-F5344CB8AC3E}">
        <p14:creationId xmlns:p14="http://schemas.microsoft.com/office/powerpoint/2010/main" val="16324835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E14EBC-A888-604A-8CAD-082E22B8A35D}"/>
              </a:ext>
            </a:extLst>
          </p:cNvPr>
          <p:cNvSpPr txBox="1"/>
          <p:nvPr/>
        </p:nvSpPr>
        <p:spPr>
          <a:xfrm>
            <a:off x="2231923" y="1455174"/>
            <a:ext cx="0" cy="0"/>
          </a:xfrm>
          <a:prstGeom prst="rect">
            <a:avLst/>
          </a:prstGeom>
          <a:noFill/>
        </p:spPr>
        <p:txBody>
          <a:bodyPr wrap="none" lIns="72000" tIns="72000" rIns="72000" bIns="72000" rtlCol="0">
            <a:noAutofit/>
          </a:bodyPr>
          <a:lstStyle/>
          <a:p>
            <a:pPr algn="l">
              <a:spcAft>
                <a:spcPts val="300"/>
              </a:spcAft>
              <a:buSzPct val="100000"/>
            </a:pPr>
            <a:endParaRPr lang="en-US" sz="1200" dirty="0">
              <a:solidFill>
                <a:schemeClr val="tx2"/>
              </a:solidFill>
            </a:endParaRPr>
          </a:p>
        </p:txBody>
      </p:sp>
      <p:sp>
        <p:nvSpPr>
          <p:cNvPr id="4" name="TextBox 3">
            <a:extLst>
              <a:ext uri="{FF2B5EF4-FFF2-40B4-BE49-F238E27FC236}">
                <a16:creationId xmlns:a16="http://schemas.microsoft.com/office/drawing/2014/main" id="{DFA4B68D-6F9A-A540-AEB3-C9FA178BA9D2}"/>
              </a:ext>
            </a:extLst>
          </p:cNvPr>
          <p:cNvSpPr txBox="1"/>
          <p:nvPr/>
        </p:nvSpPr>
        <p:spPr>
          <a:xfrm>
            <a:off x="727587" y="678426"/>
            <a:ext cx="7737987" cy="3755922"/>
          </a:xfrm>
          <a:prstGeom prst="rect">
            <a:avLst/>
          </a:prstGeom>
          <a:noFill/>
        </p:spPr>
        <p:txBody>
          <a:bodyPr wrap="square" lIns="72000" tIns="72000" rIns="72000" bIns="72000" rtlCol="0">
            <a:noAutofit/>
          </a:bodyPr>
          <a:lstStyle/>
          <a:p>
            <a:pPr algn="l">
              <a:spcAft>
                <a:spcPts val="300"/>
              </a:spcAft>
              <a:buSzPct val="100000"/>
            </a:pPr>
            <a:r>
              <a:rPr lang="en-US" sz="1200" dirty="0">
                <a:solidFill>
                  <a:schemeClr val="tx2"/>
                </a:solidFill>
              </a:rPr>
              <a:t> </a:t>
            </a:r>
          </a:p>
          <a:p>
            <a:pPr algn="l">
              <a:spcAft>
                <a:spcPts val="300"/>
              </a:spcAft>
              <a:buSzPct val="100000"/>
            </a:pPr>
            <a:endParaRPr lang="en-US" sz="1200" dirty="0">
              <a:solidFill>
                <a:schemeClr val="tx2"/>
              </a:solidFill>
            </a:endParaRPr>
          </a:p>
          <a:p>
            <a:pPr algn="l">
              <a:spcAft>
                <a:spcPts val="300"/>
              </a:spcAft>
              <a:buSzPct val="100000"/>
            </a:pPr>
            <a:endParaRPr lang="en-US" sz="1200" dirty="0">
              <a:solidFill>
                <a:schemeClr val="tx2"/>
              </a:solidFill>
            </a:endParaRPr>
          </a:p>
        </p:txBody>
      </p:sp>
      <p:sp>
        <p:nvSpPr>
          <p:cNvPr id="5" name="Rectangle 4">
            <a:extLst>
              <a:ext uri="{FF2B5EF4-FFF2-40B4-BE49-F238E27FC236}">
                <a16:creationId xmlns:a16="http://schemas.microsoft.com/office/drawing/2014/main" id="{56D551DB-C861-8A4E-A740-8607AAA36FBE}"/>
              </a:ext>
            </a:extLst>
          </p:cNvPr>
          <p:cNvSpPr/>
          <p:nvPr/>
        </p:nvSpPr>
        <p:spPr>
          <a:xfrm>
            <a:off x="2646569" y="1240616"/>
            <a:ext cx="3850862" cy="2662267"/>
          </a:xfrm>
          <a:prstGeom prst="rect">
            <a:avLst/>
          </a:prstGeom>
          <a:noFill/>
        </p:spPr>
        <p:txBody>
          <a:bodyPr wrap="none" lIns="91440" tIns="45720" rIns="91440" bIns="45720">
            <a:spAutoFit/>
          </a:bodyPr>
          <a:lstStyle/>
          <a:p>
            <a:pPr algn="ctr">
              <a:spcAft>
                <a:spcPts val="300"/>
              </a:spcAft>
              <a:buSzPct val="100000"/>
            </a:pPr>
            <a:r>
              <a:rPr lang="en-US" sz="5400" b="0" cap="none" spc="0" dirty="0">
                <a:ln w="0"/>
                <a:solidFill>
                  <a:schemeClr val="tx1"/>
                </a:solidFill>
                <a:effectLst>
                  <a:outerShdw blurRad="38100" dist="19050" dir="2700000" algn="tl" rotWithShape="0">
                    <a:schemeClr val="dk1">
                      <a:alpha val="40000"/>
                    </a:schemeClr>
                  </a:outerShdw>
                </a:effectLst>
              </a:rPr>
              <a:t>THANK  YOU </a:t>
            </a:r>
          </a:p>
          <a:p>
            <a:pPr algn="ctr">
              <a:spcAft>
                <a:spcPts val="300"/>
              </a:spcAft>
              <a:buSzPct val="100000"/>
            </a:pPr>
            <a:endParaRPr lang="en-US" sz="5400" b="0" cap="none" spc="0" dirty="0">
              <a:ln w="0"/>
              <a:solidFill>
                <a:schemeClr val="tx1"/>
              </a:solidFill>
              <a:effectLst>
                <a:outerShdw blurRad="38100" dist="19050" dir="2700000" algn="tl" rotWithShape="0">
                  <a:schemeClr val="dk1">
                    <a:alpha val="40000"/>
                  </a:schemeClr>
                </a:outerShdw>
              </a:effectLst>
            </a:endParaRPr>
          </a:p>
          <a:p>
            <a:pPr algn="ctr">
              <a:spcAft>
                <a:spcPts val="300"/>
              </a:spcAft>
              <a:buSzPct val="100000"/>
            </a:pPr>
            <a:r>
              <a:rPr lang="en-US" sz="5400" b="0" cap="none" spc="0" dirty="0">
                <a:ln w="0"/>
                <a:solidFill>
                  <a:schemeClr val="tx1"/>
                </a:solidFill>
                <a:effectLst>
                  <a:outerShdw blurRad="38100" dist="19050" dir="2700000" algn="tl" rotWithShape="0">
                    <a:schemeClr val="dk1">
                      <a:alpha val="40000"/>
                    </a:schemeClr>
                  </a:outerShdw>
                </a:effectLst>
              </a:rPr>
              <a:t>Q &amp; A</a:t>
            </a:r>
          </a:p>
        </p:txBody>
      </p:sp>
    </p:spTree>
    <p:extLst>
      <p:ext uri="{BB962C8B-B14F-4D97-AF65-F5344CB8AC3E}">
        <p14:creationId xmlns:p14="http://schemas.microsoft.com/office/powerpoint/2010/main" val="3752360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14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4F3687-6777-4F4A-AC7F-5B7160EE6F99}"/>
              </a:ext>
            </a:extLst>
          </p:cNvPr>
          <p:cNvSpPr>
            <a:spLocks noGrp="1"/>
          </p:cNvSpPr>
          <p:nvPr>
            <p:ph type="body" sz="quarter" idx="10"/>
          </p:nvPr>
        </p:nvSpPr>
        <p:spPr/>
        <p:txBody>
          <a:bodyPr/>
          <a:lstStyle/>
          <a:p>
            <a:r>
              <a:rPr lang="en-US" dirty="0"/>
              <a:t>Characteristics Required in EMS</a:t>
            </a:r>
          </a:p>
          <a:p>
            <a:endParaRPr lang="en-US" dirty="0"/>
          </a:p>
        </p:txBody>
      </p:sp>
      <p:sp>
        <p:nvSpPr>
          <p:cNvPr id="3" name="Text Placeholder 2">
            <a:extLst>
              <a:ext uri="{FF2B5EF4-FFF2-40B4-BE49-F238E27FC236}">
                <a16:creationId xmlns:a16="http://schemas.microsoft.com/office/drawing/2014/main" id="{1171C5DF-337E-A94F-946F-14786DFE8B04}"/>
              </a:ext>
            </a:extLst>
          </p:cNvPr>
          <p:cNvSpPr>
            <a:spLocks noGrp="1"/>
          </p:cNvSpPr>
          <p:nvPr>
            <p:ph type="body" sz="quarter" idx="11"/>
          </p:nvPr>
        </p:nvSpPr>
        <p:spPr/>
        <p:txBody>
          <a:bodyPr/>
          <a:lstStyle/>
          <a:p>
            <a:r>
              <a:rPr lang="en-US" dirty="0"/>
              <a:t>EMS Architecture</a:t>
            </a:r>
          </a:p>
          <a:p>
            <a:endParaRPr lang="en-US" dirty="0"/>
          </a:p>
        </p:txBody>
      </p:sp>
      <p:sp>
        <p:nvSpPr>
          <p:cNvPr id="4" name="Text Placeholder 3">
            <a:extLst>
              <a:ext uri="{FF2B5EF4-FFF2-40B4-BE49-F238E27FC236}">
                <a16:creationId xmlns:a16="http://schemas.microsoft.com/office/drawing/2014/main" id="{968A8FF0-A30B-F74B-AEC5-A4B5213C0F56}"/>
              </a:ext>
            </a:extLst>
          </p:cNvPr>
          <p:cNvSpPr>
            <a:spLocks noGrp="1"/>
          </p:cNvSpPr>
          <p:nvPr>
            <p:ph type="body" sz="quarter" idx="12"/>
          </p:nvPr>
        </p:nvSpPr>
        <p:spPr>
          <a:xfrm>
            <a:off x="417600" y="992700"/>
            <a:ext cx="4010400" cy="3560400"/>
          </a:xfrm>
        </p:spPr>
        <p:txBody>
          <a:bodyPr>
            <a:noAutofit/>
          </a:bodyPr>
          <a:lstStyle/>
          <a:p>
            <a:r>
              <a:rPr lang="en-IN" sz="1400" b="1" dirty="0"/>
              <a:t>User-friendly interface: </a:t>
            </a:r>
            <a:r>
              <a:rPr lang="en-IN" sz="1400" dirty="0"/>
              <a:t>task-oriented GUI to allow operations functions to be performed in the shortest possible time with minimal training</a:t>
            </a:r>
          </a:p>
          <a:p>
            <a:r>
              <a:rPr lang="en-IN" sz="1400" b="1" dirty="0"/>
              <a:t>Quick launch : </a:t>
            </a:r>
            <a:r>
              <a:rPr lang="en-IN" sz="1400" dirty="0"/>
              <a:t>enables a user working at the NML, SML, or BML to launch any EMS desired when multiple EMS are involved.</a:t>
            </a:r>
          </a:p>
          <a:p>
            <a:r>
              <a:rPr lang="en-IN" sz="1400" b="1" dirty="0"/>
              <a:t>Troubleshoot NE : </a:t>
            </a:r>
            <a:r>
              <a:rPr lang="en-IN" sz="1400" dirty="0"/>
              <a:t>Allow to directly login to NE’s managed by EMS. </a:t>
            </a:r>
            <a:r>
              <a:rPr lang="en-IN" sz="1400" b="1" i="1" dirty="0"/>
              <a:t>Single-sign-on </a:t>
            </a:r>
            <a:r>
              <a:rPr lang="en-IN" sz="1400" dirty="0"/>
              <a:t>is a popular capability that allows the same user id and password to be used when logging into the applications involved in different layers of TMN model</a:t>
            </a:r>
          </a:p>
          <a:p>
            <a:r>
              <a:rPr lang="en-IN" sz="1400" b="1" dirty="0"/>
              <a:t>Low-cost operations platform: </a:t>
            </a:r>
            <a:r>
              <a:rPr lang="en-IN" sz="1400" dirty="0"/>
              <a:t>help in minimizing the total cost to own and operate the computing platform on which the EMS runs.</a:t>
            </a:r>
          </a:p>
        </p:txBody>
      </p:sp>
      <p:sp>
        <p:nvSpPr>
          <p:cNvPr id="5" name="Text Placeholder 4">
            <a:extLst>
              <a:ext uri="{FF2B5EF4-FFF2-40B4-BE49-F238E27FC236}">
                <a16:creationId xmlns:a16="http://schemas.microsoft.com/office/drawing/2014/main" id="{59FE0F95-9542-EE49-85D0-085493520C0F}"/>
              </a:ext>
            </a:extLst>
          </p:cNvPr>
          <p:cNvSpPr>
            <a:spLocks noGrp="1"/>
          </p:cNvSpPr>
          <p:nvPr>
            <p:ph type="body" sz="quarter" idx="13"/>
          </p:nvPr>
        </p:nvSpPr>
        <p:spPr>
          <a:xfrm>
            <a:off x="4661572" y="992700"/>
            <a:ext cx="4112312" cy="3560400"/>
          </a:xfrm>
        </p:spPr>
        <p:txBody>
          <a:bodyPr>
            <a:normAutofit lnSpcReduction="10000"/>
          </a:bodyPr>
          <a:lstStyle/>
          <a:p>
            <a:pPr>
              <a:lnSpc>
                <a:spcPct val="110000"/>
              </a:lnSpc>
            </a:pPr>
            <a:r>
              <a:rPr lang="en-IN" sz="1400" b="1" dirty="0"/>
              <a:t>Ease of enhancement: </a:t>
            </a:r>
            <a:r>
              <a:rPr lang="en-IN" sz="1400" dirty="0"/>
              <a:t>New features need to be added to an EMS product and the product might require easy integration and work with another product.</a:t>
            </a:r>
            <a:endParaRPr lang="en-US" sz="1400" dirty="0"/>
          </a:p>
          <a:p>
            <a:pPr>
              <a:lnSpc>
                <a:spcPct val="110000"/>
              </a:lnSpc>
            </a:pPr>
            <a:r>
              <a:rPr lang="en-IN" sz="1400" b="1" dirty="0"/>
              <a:t>Context-sensitive help: </a:t>
            </a:r>
            <a:r>
              <a:rPr lang="en-IN" sz="1400" dirty="0"/>
              <a:t>This reduces the training required for technicians.</a:t>
            </a:r>
          </a:p>
          <a:p>
            <a:pPr>
              <a:lnSpc>
                <a:spcPct val="110000"/>
              </a:lnSpc>
            </a:pPr>
            <a:r>
              <a:rPr lang="en-IN" sz="1400" b="1" dirty="0"/>
              <a:t>Access anywhere: </a:t>
            </a:r>
            <a:r>
              <a:rPr lang="en-IN" sz="1400" dirty="0"/>
              <a:t>This would require a person in any remote location to access the EMS.</a:t>
            </a:r>
          </a:p>
          <a:p>
            <a:pPr>
              <a:lnSpc>
                <a:spcPct val="110000"/>
              </a:lnSpc>
            </a:pPr>
            <a:r>
              <a:rPr lang="en-IN" sz="1400" b="1" dirty="0"/>
              <a:t>Effective database: </a:t>
            </a:r>
            <a:r>
              <a:rPr lang="en-IN" sz="1400" dirty="0"/>
              <a:t>All possible data collected from NE needs to be stored into the EMS database. This will improve service, save time, and save money. There should also be a functionality to generate standard reports and the ability to export data to other application tools that specialize in analysis and reporting.</a:t>
            </a:r>
          </a:p>
          <a:p>
            <a:endParaRPr lang="en-US" dirty="0"/>
          </a:p>
        </p:txBody>
      </p:sp>
    </p:spTree>
    <p:extLst>
      <p:ext uri="{BB962C8B-B14F-4D97-AF65-F5344CB8AC3E}">
        <p14:creationId xmlns:p14="http://schemas.microsoft.com/office/powerpoint/2010/main" val="1053324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5F124C3-F032-BC49-8F65-B9CA687BE158}"/>
              </a:ext>
            </a:extLst>
          </p:cNvPr>
          <p:cNvSpPr>
            <a:spLocks noGrp="1"/>
          </p:cNvSpPr>
          <p:nvPr>
            <p:ph type="body" sz="quarter" idx="10"/>
          </p:nvPr>
        </p:nvSpPr>
        <p:spPr/>
        <p:txBody>
          <a:bodyPr/>
          <a:lstStyle/>
          <a:p>
            <a:r>
              <a:rPr lang="en-US" dirty="0"/>
              <a:t>Introduction</a:t>
            </a:r>
          </a:p>
        </p:txBody>
      </p:sp>
      <p:sp>
        <p:nvSpPr>
          <p:cNvPr id="8" name="Text Placeholder 7">
            <a:extLst>
              <a:ext uri="{FF2B5EF4-FFF2-40B4-BE49-F238E27FC236}">
                <a16:creationId xmlns:a16="http://schemas.microsoft.com/office/drawing/2014/main" id="{57593103-B7A5-D044-A3F1-6EC600F7177F}"/>
              </a:ext>
            </a:extLst>
          </p:cNvPr>
          <p:cNvSpPr>
            <a:spLocks noGrp="1"/>
          </p:cNvSpPr>
          <p:nvPr>
            <p:ph type="body" sz="quarter" idx="11"/>
          </p:nvPr>
        </p:nvSpPr>
        <p:spPr/>
        <p:txBody>
          <a:bodyPr/>
          <a:lstStyle/>
          <a:p>
            <a:r>
              <a:rPr lang="en-US" dirty="0"/>
              <a:t>TMN Model</a:t>
            </a:r>
          </a:p>
        </p:txBody>
      </p:sp>
      <p:sp>
        <p:nvSpPr>
          <p:cNvPr id="9" name="Text Placeholder 8">
            <a:extLst>
              <a:ext uri="{FF2B5EF4-FFF2-40B4-BE49-F238E27FC236}">
                <a16:creationId xmlns:a16="http://schemas.microsoft.com/office/drawing/2014/main" id="{E1D081F8-A5E2-B64C-BCE7-072003A5ECC6}"/>
              </a:ext>
            </a:extLst>
          </p:cNvPr>
          <p:cNvSpPr>
            <a:spLocks noGrp="1"/>
          </p:cNvSpPr>
          <p:nvPr>
            <p:ph type="body" sz="quarter" idx="12"/>
          </p:nvPr>
        </p:nvSpPr>
        <p:spPr/>
        <p:txBody>
          <a:bodyPr>
            <a:normAutofit lnSpcReduction="10000"/>
          </a:bodyPr>
          <a:lstStyle/>
          <a:p>
            <a:pPr>
              <a:lnSpc>
                <a:spcPct val="150000"/>
              </a:lnSpc>
            </a:pPr>
            <a:r>
              <a:rPr lang="en-US" sz="1400" dirty="0"/>
              <a:t>TMN stands for </a:t>
            </a:r>
            <a:r>
              <a:rPr lang="en-US" sz="1400" b="1" dirty="0"/>
              <a:t>Telecommunications Management Network</a:t>
            </a:r>
            <a:endParaRPr lang="en-US" sz="1400" dirty="0"/>
          </a:p>
          <a:p>
            <a:pPr>
              <a:lnSpc>
                <a:spcPct val="150000"/>
              </a:lnSpc>
            </a:pPr>
            <a:r>
              <a:rPr lang="en-US" sz="1400" dirty="0"/>
              <a:t>The concept of TMN was defined by ITU-T in recommendation </a:t>
            </a:r>
            <a:r>
              <a:rPr lang="en-US" sz="1400" b="1" dirty="0"/>
              <a:t>M.3010 </a:t>
            </a:r>
            <a:r>
              <a:rPr lang="en-US" sz="1400" dirty="0"/>
              <a:t>(International Telecommunication Union-Telecommunication Standardization Bureau)</a:t>
            </a:r>
          </a:p>
          <a:p>
            <a:pPr>
              <a:lnSpc>
                <a:spcPct val="150000"/>
              </a:lnSpc>
            </a:pPr>
            <a:r>
              <a:rPr lang="en-US" sz="1400" dirty="0"/>
              <a:t>The telecommunications management network is different from a telecommunication network.</a:t>
            </a:r>
          </a:p>
          <a:p>
            <a:pPr>
              <a:lnSpc>
                <a:spcPct val="150000"/>
              </a:lnSpc>
            </a:pPr>
            <a:r>
              <a:rPr lang="en-US" sz="1400" dirty="0"/>
              <a:t> While the telecom network is the network to be managed, TMN forms the management system for the network to be managed. </a:t>
            </a:r>
          </a:p>
        </p:txBody>
      </p:sp>
      <p:sp>
        <p:nvSpPr>
          <p:cNvPr id="10" name="Text Placeholder 9">
            <a:extLst>
              <a:ext uri="{FF2B5EF4-FFF2-40B4-BE49-F238E27FC236}">
                <a16:creationId xmlns:a16="http://schemas.microsoft.com/office/drawing/2014/main" id="{0C1B257C-D1C3-524A-A5F2-DCAC2A3743B7}"/>
              </a:ext>
            </a:extLst>
          </p:cNvPr>
          <p:cNvSpPr>
            <a:spLocks noGrp="1"/>
          </p:cNvSpPr>
          <p:nvPr>
            <p:ph type="body" sz="quarter" idx="13"/>
          </p:nvPr>
        </p:nvSpPr>
        <p:spPr>
          <a:xfrm>
            <a:off x="5423571" y="1583100"/>
            <a:ext cx="2381486" cy="309600"/>
          </a:xfrm>
        </p:spPr>
        <p:txBody>
          <a:bodyPr/>
          <a:lstStyle/>
          <a:p>
            <a:r>
              <a:rPr lang="en-US" dirty="0"/>
              <a:t>TMN and telecom network</a:t>
            </a:r>
          </a:p>
          <a:p>
            <a:endParaRPr lang="en-US" dirty="0"/>
          </a:p>
        </p:txBody>
      </p:sp>
      <p:pic>
        <p:nvPicPr>
          <p:cNvPr id="11" name="Picture 10">
            <a:extLst>
              <a:ext uri="{FF2B5EF4-FFF2-40B4-BE49-F238E27FC236}">
                <a16:creationId xmlns:a16="http://schemas.microsoft.com/office/drawing/2014/main" id="{E155A1A0-DEF2-8548-8161-00312295C5B4}"/>
              </a:ext>
            </a:extLst>
          </p:cNvPr>
          <p:cNvPicPr>
            <a:picLocks noChangeAspect="1"/>
          </p:cNvPicPr>
          <p:nvPr/>
        </p:nvPicPr>
        <p:blipFill>
          <a:blip r:embed="rId2"/>
          <a:stretch>
            <a:fillRect/>
          </a:stretch>
        </p:blipFill>
        <p:spPr>
          <a:xfrm>
            <a:off x="4572000" y="1892700"/>
            <a:ext cx="4449782" cy="1655903"/>
          </a:xfrm>
          <a:prstGeom prst="rect">
            <a:avLst/>
          </a:prstGeom>
        </p:spPr>
      </p:pic>
    </p:spTree>
    <p:extLst>
      <p:ext uri="{BB962C8B-B14F-4D97-AF65-F5344CB8AC3E}">
        <p14:creationId xmlns:p14="http://schemas.microsoft.com/office/powerpoint/2010/main" val="457929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8E814A-4616-DD40-A808-CB23E7F0284C}"/>
              </a:ext>
            </a:extLst>
          </p:cNvPr>
          <p:cNvSpPr>
            <a:spLocks noGrp="1"/>
          </p:cNvSpPr>
          <p:nvPr>
            <p:ph type="body" sz="quarter" idx="10"/>
          </p:nvPr>
        </p:nvSpPr>
        <p:spPr/>
        <p:txBody>
          <a:bodyPr/>
          <a:lstStyle/>
          <a:p>
            <a:r>
              <a:rPr lang="en-US" dirty="0"/>
              <a:t>TMN recommendation</a:t>
            </a:r>
          </a:p>
        </p:txBody>
      </p:sp>
      <p:sp>
        <p:nvSpPr>
          <p:cNvPr id="3" name="Text Placeholder 2">
            <a:extLst>
              <a:ext uri="{FF2B5EF4-FFF2-40B4-BE49-F238E27FC236}">
                <a16:creationId xmlns:a16="http://schemas.microsoft.com/office/drawing/2014/main" id="{F4C966F1-BB6A-0740-A3AE-8E139CCDE44B}"/>
              </a:ext>
            </a:extLst>
          </p:cNvPr>
          <p:cNvSpPr>
            <a:spLocks noGrp="1"/>
          </p:cNvSpPr>
          <p:nvPr>
            <p:ph type="body" sz="quarter" idx="11"/>
          </p:nvPr>
        </p:nvSpPr>
        <p:spPr/>
        <p:txBody>
          <a:bodyPr/>
          <a:lstStyle/>
          <a:p>
            <a:r>
              <a:rPr lang="en-US" dirty="0"/>
              <a:t>TMN Model</a:t>
            </a:r>
          </a:p>
        </p:txBody>
      </p:sp>
      <p:graphicFrame>
        <p:nvGraphicFramePr>
          <p:cNvPr id="8" name="Table Placeholder 7">
            <a:extLst>
              <a:ext uri="{FF2B5EF4-FFF2-40B4-BE49-F238E27FC236}">
                <a16:creationId xmlns:a16="http://schemas.microsoft.com/office/drawing/2014/main" id="{D09C27AE-8C60-A44B-A493-F4A044F285E4}"/>
              </a:ext>
            </a:extLst>
          </p:cNvPr>
          <p:cNvGraphicFramePr>
            <a:graphicFrameLocks noGrp="1"/>
          </p:cNvGraphicFramePr>
          <p:nvPr>
            <p:ph type="tbl" sz="quarter" idx="13"/>
            <p:extLst>
              <p:ext uri="{D42A27DB-BD31-4B8C-83A1-F6EECF244321}">
                <p14:modId xmlns:p14="http://schemas.microsoft.com/office/powerpoint/2010/main" val="4191196581"/>
              </p:ext>
            </p:extLst>
          </p:nvPr>
        </p:nvGraphicFramePr>
        <p:xfrm>
          <a:off x="678085" y="910885"/>
          <a:ext cx="7789762" cy="3700866"/>
        </p:xfrm>
        <a:graphic>
          <a:graphicData uri="http://schemas.openxmlformats.org/drawingml/2006/table">
            <a:tbl>
              <a:tblPr firstRow="1" bandRow="1">
                <a:tableStyleId>{073A0DAA-6AF3-43AB-8588-CEC1D06C72B9}</a:tableStyleId>
              </a:tblPr>
              <a:tblGrid>
                <a:gridCol w="3894881">
                  <a:extLst>
                    <a:ext uri="{9D8B030D-6E8A-4147-A177-3AD203B41FA5}">
                      <a16:colId xmlns:a16="http://schemas.microsoft.com/office/drawing/2014/main" val="3134384215"/>
                    </a:ext>
                  </a:extLst>
                </a:gridCol>
                <a:gridCol w="3894881">
                  <a:extLst>
                    <a:ext uri="{9D8B030D-6E8A-4147-A177-3AD203B41FA5}">
                      <a16:colId xmlns:a16="http://schemas.microsoft.com/office/drawing/2014/main" val="3949243955"/>
                    </a:ext>
                  </a:extLst>
                </a:gridCol>
              </a:tblGrid>
              <a:tr h="227166">
                <a:tc>
                  <a:txBody>
                    <a:bodyPr/>
                    <a:lstStyle/>
                    <a:p>
                      <a:r>
                        <a:rPr lang="en-US" sz="900" dirty="0"/>
                        <a:t>Recommendation Number</a:t>
                      </a:r>
                    </a:p>
                  </a:txBody>
                  <a:tcPr/>
                </a:tc>
                <a:tc>
                  <a:txBody>
                    <a:bodyPr/>
                    <a:lstStyle/>
                    <a:p>
                      <a:r>
                        <a:rPr lang="en-US" sz="900" dirty="0"/>
                        <a:t>Title</a:t>
                      </a:r>
                    </a:p>
                  </a:txBody>
                  <a:tcPr/>
                </a:tc>
                <a:extLst>
                  <a:ext uri="{0D108BD9-81ED-4DB2-BD59-A6C34878D82A}">
                    <a16:rowId xmlns:a16="http://schemas.microsoft.com/office/drawing/2014/main" val="1948930460"/>
                  </a:ext>
                </a:extLst>
              </a:tr>
              <a:tr h="227166">
                <a:tc>
                  <a:txBody>
                    <a:bodyPr/>
                    <a:lstStyle/>
                    <a:p>
                      <a:r>
                        <a:rPr lang="en-US" sz="900" dirty="0"/>
                        <a:t>M.3000</a:t>
                      </a:r>
                    </a:p>
                  </a:txBody>
                  <a:tcPr/>
                </a:tc>
                <a:tc>
                  <a:txBody>
                    <a:bodyPr/>
                    <a:lstStyle/>
                    <a:p>
                      <a:r>
                        <a:rPr lang="en-IN" sz="900" b="0" i="0" kern="1200" dirty="0">
                          <a:solidFill>
                            <a:schemeClr val="dk1"/>
                          </a:solidFill>
                          <a:effectLst/>
                          <a:latin typeface="+mn-lt"/>
                          <a:ea typeface="+mn-ea"/>
                          <a:cs typeface="+mn-cs"/>
                        </a:rPr>
                        <a:t>Overview of TMN recommendations</a:t>
                      </a:r>
                      <a:endParaRPr lang="en-US" sz="900" dirty="0"/>
                    </a:p>
                  </a:txBody>
                  <a:tcPr/>
                </a:tc>
                <a:extLst>
                  <a:ext uri="{0D108BD9-81ED-4DB2-BD59-A6C34878D82A}">
                    <a16:rowId xmlns:a16="http://schemas.microsoft.com/office/drawing/2014/main" val="934836902"/>
                  </a:ext>
                </a:extLst>
              </a:tr>
              <a:tr h="227166">
                <a:tc>
                  <a:txBody>
                    <a:bodyPr/>
                    <a:lstStyle/>
                    <a:p>
                      <a:r>
                        <a:rPr lang="en-IN" sz="900" b="0" i="0" kern="1200" dirty="0">
                          <a:solidFill>
                            <a:schemeClr val="dk1"/>
                          </a:solidFill>
                          <a:effectLst/>
                          <a:latin typeface="+mn-lt"/>
                          <a:ea typeface="+mn-ea"/>
                          <a:cs typeface="+mn-cs"/>
                        </a:rPr>
                        <a:t>M.3010</a:t>
                      </a:r>
                      <a:endParaRPr lang="en-US" sz="900" dirty="0"/>
                    </a:p>
                  </a:txBody>
                  <a:tcPr/>
                </a:tc>
                <a:tc>
                  <a:txBody>
                    <a:bodyPr/>
                    <a:lstStyle/>
                    <a:p>
                      <a:r>
                        <a:rPr lang="en-IN" sz="900" b="0" i="0" kern="1200" dirty="0">
                          <a:solidFill>
                            <a:schemeClr val="dk1"/>
                          </a:solidFill>
                          <a:effectLst/>
                          <a:latin typeface="+mn-lt"/>
                          <a:ea typeface="+mn-ea"/>
                          <a:cs typeface="+mn-cs"/>
                        </a:rPr>
                        <a:t>Principles for a TMN</a:t>
                      </a:r>
                      <a:endParaRPr lang="en-US" sz="900" dirty="0"/>
                    </a:p>
                  </a:txBody>
                  <a:tcPr/>
                </a:tc>
                <a:extLst>
                  <a:ext uri="{0D108BD9-81ED-4DB2-BD59-A6C34878D82A}">
                    <a16:rowId xmlns:a16="http://schemas.microsoft.com/office/drawing/2014/main" val="2000243424"/>
                  </a:ext>
                </a:extLst>
              </a:tr>
              <a:tr h="227166">
                <a:tc>
                  <a:txBody>
                    <a:bodyPr/>
                    <a:lstStyle/>
                    <a:p>
                      <a:r>
                        <a:rPr lang="en-IN" sz="900" b="0" i="0" kern="1200" dirty="0">
                          <a:solidFill>
                            <a:schemeClr val="dk1"/>
                          </a:solidFill>
                          <a:effectLst/>
                          <a:latin typeface="+mn-lt"/>
                          <a:ea typeface="+mn-ea"/>
                          <a:cs typeface="+mn-cs"/>
                        </a:rPr>
                        <a:t>M.3020</a:t>
                      </a:r>
                      <a:endParaRPr lang="en-US" sz="900" dirty="0"/>
                    </a:p>
                  </a:txBody>
                  <a:tcPr/>
                </a:tc>
                <a:tc>
                  <a:txBody>
                    <a:bodyPr/>
                    <a:lstStyle/>
                    <a:p>
                      <a:r>
                        <a:rPr lang="en-IN" sz="900" b="0" i="0" kern="1200" dirty="0">
                          <a:solidFill>
                            <a:schemeClr val="dk1"/>
                          </a:solidFill>
                          <a:effectLst/>
                          <a:latin typeface="+mn-lt"/>
                          <a:ea typeface="+mn-ea"/>
                          <a:cs typeface="+mn-cs"/>
                        </a:rPr>
                        <a:t>TMN interface specification methodology</a:t>
                      </a:r>
                      <a:endParaRPr lang="en-US" sz="900" dirty="0"/>
                    </a:p>
                  </a:txBody>
                  <a:tcPr/>
                </a:tc>
                <a:extLst>
                  <a:ext uri="{0D108BD9-81ED-4DB2-BD59-A6C34878D82A}">
                    <a16:rowId xmlns:a16="http://schemas.microsoft.com/office/drawing/2014/main" val="832191315"/>
                  </a:ext>
                </a:extLst>
              </a:tr>
              <a:tr h="227166">
                <a:tc>
                  <a:txBody>
                    <a:bodyPr/>
                    <a:lstStyle/>
                    <a:p>
                      <a:r>
                        <a:rPr lang="en-IN" sz="900" b="0" i="0" kern="1200" dirty="0">
                          <a:solidFill>
                            <a:schemeClr val="dk1"/>
                          </a:solidFill>
                          <a:effectLst/>
                          <a:latin typeface="+mn-lt"/>
                          <a:ea typeface="+mn-ea"/>
                          <a:cs typeface="+mn-cs"/>
                        </a:rPr>
                        <a:t>M.3100</a:t>
                      </a:r>
                      <a:endParaRPr lang="en-US" sz="900" dirty="0"/>
                    </a:p>
                  </a:txBody>
                  <a:tcPr/>
                </a:tc>
                <a:tc>
                  <a:txBody>
                    <a:bodyPr/>
                    <a:lstStyle/>
                    <a:p>
                      <a:r>
                        <a:rPr lang="en-IN" sz="900" b="0" i="0" kern="1200" dirty="0">
                          <a:solidFill>
                            <a:schemeClr val="dk1"/>
                          </a:solidFill>
                          <a:effectLst/>
                          <a:latin typeface="+mn-lt"/>
                          <a:ea typeface="+mn-ea"/>
                          <a:cs typeface="+mn-cs"/>
                        </a:rPr>
                        <a:t>Generic network information model</a:t>
                      </a:r>
                      <a:endParaRPr lang="en-US" sz="900" dirty="0"/>
                    </a:p>
                  </a:txBody>
                  <a:tcPr/>
                </a:tc>
                <a:extLst>
                  <a:ext uri="{0D108BD9-81ED-4DB2-BD59-A6C34878D82A}">
                    <a16:rowId xmlns:a16="http://schemas.microsoft.com/office/drawing/2014/main" val="1801216433"/>
                  </a:ext>
                </a:extLst>
              </a:tr>
              <a:tr h="384434">
                <a:tc>
                  <a:txBody>
                    <a:bodyPr/>
                    <a:lstStyle/>
                    <a:p>
                      <a:r>
                        <a:rPr lang="en-IN" sz="900" b="0" i="0" kern="1200" dirty="0">
                          <a:solidFill>
                            <a:schemeClr val="dk1"/>
                          </a:solidFill>
                          <a:effectLst/>
                          <a:latin typeface="+mn-lt"/>
                          <a:ea typeface="+mn-ea"/>
                          <a:cs typeface="+mn-cs"/>
                        </a:rPr>
                        <a:t>M.3101</a:t>
                      </a:r>
                      <a:endParaRPr lang="en-US" sz="900" dirty="0"/>
                    </a:p>
                  </a:txBody>
                  <a:tcPr/>
                </a:tc>
                <a:tc>
                  <a:txBody>
                    <a:bodyPr/>
                    <a:lstStyle/>
                    <a:p>
                      <a:r>
                        <a:rPr lang="en-IN" sz="900" b="0" i="0" kern="1200" dirty="0">
                          <a:solidFill>
                            <a:schemeClr val="dk1"/>
                          </a:solidFill>
                          <a:effectLst/>
                          <a:latin typeface="+mn-lt"/>
                          <a:ea typeface="+mn-ea"/>
                          <a:cs typeface="+mn-cs"/>
                        </a:rPr>
                        <a:t>Managed object conformance statements for the generic network information model</a:t>
                      </a:r>
                      <a:endParaRPr lang="en-US" sz="900" dirty="0"/>
                    </a:p>
                  </a:txBody>
                  <a:tcPr/>
                </a:tc>
                <a:extLst>
                  <a:ext uri="{0D108BD9-81ED-4DB2-BD59-A6C34878D82A}">
                    <a16:rowId xmlns:a16="http://schemas.microsoft.com/office/drawing/2014/main" val="2122094026"/>
                  </a:ext>
                </a:extLst>
              </a:tr>
              <a:tr h="227166">
                <a:tc>
                  <a:txBody>
                    <a:bodyPr/>
                    <a:lstStyle/>
                    <a:p>
                      <a:r>
                        <a:rPr lang="en-IN" sz="900" b="0" i="0" kern="1200" dirty="0">
                          <a:solidFill>
                            <a:schemeClr val="dk1"/>
                          </a:solidFill>
                          <a:effectLst/>
                          <a:latin typeface="+mn-lt"/>
                          <a:ea typeface="+mn-ea"/>
                          <a:cs typeface="+mn-cs"/>
                        </a:rPr>
                        <a:t>M.3180</a:t>
                      </a:r>
                      <a:endParaRPr lang="en-US" sz="900" dirty="0"/>
                    </a:p>
                  </a:txBody>
                  <a:tcPr/>
                </a:tc>
                <a:tc>
                  <a:txBody>
                    <a:bodyPr/>
                    <a:lstStyle/>
                    <a:p>
                      <a:r>
                        <a:rPr lang="en-IN" sz="900" b="0" i="0" kern="1200" dirty="0" err="1">
                          <a:solidFill>
                            <a:schemeClr val="dk1"/>
                          </a:solidFill>
                          <a:effectLst/>
                          <a:latin typeface="+mn-lt"/>
                          <a:ea typeface="+mn-ea"/>
                          <a:cs typeface="+mn-cs"/>
                        </a:rPr>
                        <a:t>Catalog</a:t>
                      </a:r>
                      <a:r>
                        <a:rPr lang="en-IN" sz="900" b="0" i="0" kern="1200" dirty="0">
                          <a:solidFill>
                            <a:schemeClr val="dk1"/>
                          </a:solidFill>
                          <a:effectLst/>
                          <a:latin typeface="+mn-lt"/>
                          <a:ea typeface="+mn-ea"/>
                          <a:cs typeface="+mn-cs"/>
                        </a:rPr>
                        <a:t> of TMN management information</a:t>
                      </a:r>
                      <a:endParaRPr lang="en-US" sz="900" dirty="0"/>
                    </a:p>
                  </a:txBody>
                  <a:tcPr/>
                </a:tc>
                <a:extLst>
                  <a:ext uri="{0D108BD9-81ED-4DB2-BD59-A6C34878D82A}">
                    <a16:rowId xmlns:a16="http://schemas.microsoft.com/office/drawing/2014/main" val="3335635283"/>
                  </a:ext>
                </a:extLst>
              </a:tr>
              <a:tr h="227166">
                <a:tc>
                  <a:txBody>
                    <a:bodyPr/>
                    <a:lstStyle/>
                    <a:p>
                      <a:r>
                        <a:rPr lang="en-IN" sz="900" b="0" i="0" kern="1200" dirty="0">
                          <a:solidFill>
                            <a:schemeClr val="dk1"/>
                          </a:solidFill>
                          <a:effectLst/>
                          <a:latin typeface="+mn-lt"/>
                          <a:ea typeface="+mn-ea"/>
                          <a:cs typeface="+mn-cs"/>
                        </a:rPr>
                        <a:t>M.3200</a:t>
                      </a:r>
                      <a:endParaRPr lang="en-US" sz="900" dirty="0"/>
                    </a:p>
                  </a:txBody>
                  <a:tcPr/>
                </a:tc>
                <a:tc>
                  <a:txBody>
                    <a:bodyPr/>
                    <a:lstStyle/>
                    <a:p>
                      <a:r>
                        <a:rPr lang="en-IN" sz="900" b="0" i="0" kern="1200" dirty="0">
                          <a:solidFill>
                            <a:schemeClr val="dk1"/>
                          </a:solidFill>
                          <a:effectLst/>
                          <a:latin typeface="+mn-lt"/>
                          <a:ea typeface="+mn-ea"/>
                          <a:cs typeface="+mn-cs"/>
                        </a:rPr>
                        <a:t>TMN management services: overview</a:t>
                      </a:r>
                      <a:endParaRPr lang="en-US" sz="900" dirty="0"/>
                    </a:p>
                  </a:txBody>
                  <a:tcPr/>
                </a:tc>
                <a:extLst>
                  <a:ext uri="{0D108BD9-81ED-4DB2-BD59-A6C34878D82A}">
                    <a16:rowId xmlns:a16="http://schemas.microsoft.com/office/drawing/2014/main" val="2748444501"/>
                  </a:ext>
                </a:extLst>
              </a:tr>
              <a:tr h="332336">
                <a:tc>
                  <a:txBody>
                    <a:bodyPr/>
                    <a:lstStyle/>
                    <a:p>
                      <a:r>
                        <a:rPr lang="en-IN" sz="900" b="0" i="0" kern="1200" dirty="0">
                          <a:solidFill>
                            <a:schemeClr val="dk1"/>
                          </a:solidFill>
                          <a:effectLst/>
                          <a:latin typeface="+mn-lt"/>
                          <a:ea typeface="+mn-ea"/>
                          <a:cs typeface="+mn-cs"/>
                        </a:rPr>
                        <a:t>M.3207.1</a:t>
                      </a:r>
                      <a:endParaRPr lang="en-US" sz="900" dirty="0"/>
                    </a:p>
                  </a:txBody>
                  <a:tcPr/>
                </a:tc>
                <a:tc>
                  <a:txBody>
                    <a:bodyPr/>
                    <a:lstStyle/>
                    <a:p>
                      <a:r>
                        <a:rPr lang="en-IN" sz="900" b="0" i="0" kern="1200" dirty="0">
                          <a:solidFill>
                            <a:schemeClr val="dk1"/>
                          </a:solidFill>
                          <a:effectLst/>
                          <a:latin typeface="+mn-lt"/>
                          <a:ea typeface="+mn-ea"/>
                          <a:cs typeface="+mn-cs"/>
                        </a:rPr>
                        <a:t>TMN management services: maintenance aspects of B-ISDN management</a:t>
                      </a:r>
                      <a:endParaRPr lang="en-US" sz="900" dirty="0"/>
                    </a:p>
                  </a:txBody>
                  <a:tcPr/>
                </a:tc>
                <a:extLst>
                  <a:ext uri="{0D108BD9-81ED-4DB2-BD59-A6C34878D82A}">
                    <a16:rowId xmlns:a16="http://schemas.microsoft.com/office/drawing/2014/main" val="3246505019"/>
                  </a:ext>
                </a:extLst>
              </a:tr>
              <a:tr h="332336">
                <a:tc>
                  <a:txBody>
                    <a:bodyPr/>
                    <a:lstStyle/>
                    <a:p>
                      <a:r>
                        <a:rPr lang="en-IN" sz="900" b="0" i="0" kern="1200" dirty="0">
                          <a:solidFill>
                            <a:schemeClr val="dk1"/>
                          </a:solidFill>
                          <a:effectLst/>
                          <a:latin typeface="+mn-lt"/>
                          <a:ea typeface="+mn-ea"/>
                          <a:cs typeface="+mn-cs"/>
                        </a:rPr>
                        <a:t>M.3211.1</a:t>
                      </a:r>
                      <a:endParaRPr lang="en-US" sz="900" dirty="0"/>
                    </a:p>
                  </a:txBody>
                  <a:tcPr/>
                </a:tc>
                <a:tc>
                  <a:txBody>
                    <a:bodyPr/>
                    <a:lstStyle/>
                    <a:p>
                      <a:r>
                        <a:rPr lang="en-IN" sz="900" b="0" i="0" kern="1200" dirty="0">
                          <a:solidFill>
                            <a:schemeClr val="dk1"/>
                          </a:solidFill>
                          <a:effectLst/>
                          <a:latin typeface="+mn-lt"/>
                          <a:ea typeface="+mn-ea"/>
                          <a:cs typeface="+mn-cs"/>
                        </a:rPr>
                        <a:t>TMN management services: Fault and performance management of the ISDN access</a:t>
                      </a:r>
                      <a:endParaRPr lang="en-US" sz="900" dirty="0"/>
                    </a:p>
                  </a:txBody>
                  <a:tcPr/>
                </a:tc>
                <a:extLst>
                  <a:ext uri="{0D108BD9-81ED-4DB2-BD59-A6C34878D82A}">
                    <a16:rowId xmlns:a16="http://schemas.microsoft.com/office/drawing/2014/main" val="3813784885"/>
                  </a:ext>
                </a:extLst>
              </a:tr>
              <a:tr h="227166">
                <a:tc>
                  <a:txBody>
                    <a:bodyPr/>
                    <a:lstStyle/>
                    <a:p>
                      <a:r>
                        <a:rPr lang="en-IN" sz="900" b="0" i="0" kern="1200" dirty="0">
                          <a:solidFill>
                            <a:schemeClr val="dk1"/>
                          </a:solidFill>
                          <a:effectLst/>
                          <a:latin typeface="+mn-lt"/>
                          <a:ea typeface="+mn-ea"/>
                          <a:cs typeface="+mn-cs"/>
                        </a:rPr>
                        <a:t>M.3300</a:t>
                      </a:r>
                      <a:endParaRPr lang="en-US" sz="900" dirty="0"/>
                    </a:p>
                  </a:txBody>
                  <a:tcPr/>
                </a:tc>
                <a:tc>
                  <a:txBody>
                    <a:bodyPr/>
                    <a:lstStyle/>
                    <a:p>
                      <a:r>
                        <a:rPr lang="en-IN" sz="900" b="0" i="0" kern="1200" dirty="0">
                          <a:solidFill>
                            <a:schemeClr val="dk1"/>
                          </a:solidFill>
                          <a:effectLst/>
                          <a:latin typeface="+mn-lt"/>
                          <a:ea typeface="+mn-ea"/>
                          <a:cs typeface="+mn-cs"/>
                        </a:rPr>
                        <a:t>TMN management capabilities presented at the F interface</a:t>
                      </a:r>
                      <a:endParaRPr lang="en-US" sz="900" dirty="0"/>
                    </a:p>
                  </a:txBody>
                  <a:tcPr/>
                </a:tc>
                <a:extLst>
                  <a:ext uri="{0D108BD9-81ED-4DB2-BD59-A6C34878D82A}">
                    <a16:rowId xmlns:a16="http://schemas.microsoft.com/office/drawing/2014/main" val="132214353"/>
                  </a:ext>
                </a:extLst>
              </a:tr>
              <a:tr h="227166">
                <a:tc>
                  <a:txBody>
                    <a:bodyPr/>
                    <a:lstStyle/>
                    <a:p>
                      <a:r>
                        <a:rPr lang="en-IN" sz="900" b="0" i="0" kern="1200" dirty="0">
                          <a:solidFill>
                            <a:schemeClr val="dk1"/>
                          </a:solidFill>
                          <a:effectLst/>
                          <a:latin typeface="+mn-lt"/>
                          <a:ea typeface="+mn-ea"/>
                          <a:cs typeface="+mn-cs"/>
                        </a:rPr>
                        <a:t>M.3320</a:t>
                      </a:r>
                      <a:endParaRPr lang="en-US" sz="900" dirty="0"/>
                    </a:p>
                  </a:txBody>
                  <a:tcPr/>
                </a:tc>
                <a:tc>
                  <a:txBody>
                    <a:bodyPr/>
                    <a:lstStyle/>
                    <a:p>
                      <a:r>
                        <a:rPr lang="en-US" sz="900" dirty="0"/>
                        <a:t>Management requirements framework for the TMN X-interface</a:t>
                      </a:r>
                    </a:p>
                  </a:txBody>
                  <a:tcPr/>
                </a:tc>
                <a:extLst>
                  <a:ext uri="{0D108BD9-81ED-4DB2-BD59-A6C34878D82A}">
                    <a16:rowId xmlns:a16="http://schemas.microsoft.com/office/drawing/2014/main" val="2682974034"/>
                  </a:ext>
                </a:extLst>
              </a:tr>
              <a:tr h="227166">
                <a:tc>
                  <a:txBody>
                    <a:bodyPr/>
                    <a:lstStyle/>
                    <a:p>
                      <a:r>
                        <a:rPr lang="en-IN" sz="900" b="0" i="0" kern="1200" dirty="0">
                          <a:solidFill>
                            <a:schemeClr val="dk1"/>
                          </a:solidFill>
                          <a:effectLst/>
                          <a:latin typeface="+mn-lt"/>
                          <a:ea typeface="+mn-ea"/>
                          <a:cs typeface="+mn-cs"/>
                        </a:rPr>
                        <a:t>M.3400</a:t>
                      </a:r>
                      <a:endParaRPr lang="en-US" sz="900" dirty="0"/>
                    </a:p>
                  </a:txBody>
                  <a:tcPr/>
                </a:tc>
                <a:tc>
                  <a:txBody>
                    <a:bodyPr/>
                    <a:lstStyle/>
                    <a:p>
                      <a:r>
                        <a:rPr lang="en-IN" sz="900" b="0" i="0" kern="1200" dirty="0">
                          <a:solidFill>
                            <a:schemeClr val="dk1"/>
                          </a:solidFill>
                          <a:effectLst/>
                          <a:latin typeface="+mn-lt"/>
                          <a:ea typeface="+mn-ea"/>
                          <a:cs typeface="+mn-cs"/>
                        </a:rPr>
                        <a:t>TMN management functions</a:t>
                      </a:r>
                      <a:endParaRPr lang="en-US" sz="900" dirty="0"/>
                    </a:p>
                  </a:txBody>
                  <a:tcPr/>
                </a:tc>
                <a:extLst>
                  <a:ext uri="{0D108BD9-81ED-4DB2-BD59-A6C34878D82A}">
                    <a16:rowId xmlns:a16="http://schemas.microsoft.com/office/drawing/2014/main" val="1322573790"/>
                  </a:ext>
                </a:extLst>
              </a:tr>
              <a:tr h="332336">
                <a:tc>
                  <a:txBody>
                    <a:bodyPr/>
                    <a:lstStyle/>
                    <a:p>
                      <a:r>
                        <a:rPr lang="en-IN" sz="900" b="0" i="0" kern="1200" dirty="0">
                          <a:solidFill>
                            <a:schemeClr val="dk1"/>
                          </a:solidFill>
                          <a:effectLst/>
                          <a:latin typeface="+mn-lt"/>
                          <a:ea typeface="+mn-ea"/>
                          <a:cs typeface="+mn-cs"/>
                        </a:rPr>
                        <a:t>M.3600/3602/3603/3604/3605/3610/3611/3620/3621/3640/3641/3650/3660</a:t>
                      </a:r>
                      <a:endParaRPr lang="en-US" sz="900" dirty="0"/>
                    </a:p>
                  </a:txBody>
                  <a:tcPr/>
                </a:tc>
                <a:tc>
                  <a:txBody>
                    <a:bodyPr/>
                    <a:lstStyle/>
                    <a:p>
                      <a:r>
                        <a:rPr lang="en-IN" sz="900" b="0" i="0" kern="1200" dirty="0">
                          <a:solidFill>
                            <a:schemeClr val="dk1"/>
                          </a:solidFill>
                          <a:effectLst/>
                          <a:latin typeface="+mn-lt"/>
                          <a:ea typeface="+mn-ea"/>
                          <a:cs typeface="+mn-cs"/>
                        </a:rPr>
                        <a:t>TMN Recommendations for ISDN</a:t>
                      </a:r>
                      <a:endParaRPr lang="en-US" sz="900" dirty="0"/>
                    </a:p>
                  </a:txBody>
                  <a:tcPr/>
                </a:tc>
                <a:extLst>
                  <a:ext uri="{0D108BD9-81ED-4DB2-BD59-A6C34878D82A}">
                    <a16:rowId xmlns:a16="http://schemas.microsoft.com/office/drawing/2014/main" val="1193482831"/>
                  </a:ext>
                </a:extLst>
              </a:tr>
            </a:tbl>
          </a:graphicData>
        </a:graphic>
      </p:graphicFrame>
    </p:spTree>
    <p:extLst>
      <p:ext uri="{BB962C8B-B14F-4D97-AF65-F5344CB8AC3E}">
        <p14:creationId xmlns:p14="http://schemas.microsoft.com/office/powerpoint/2010/main" val="2629773421"/>
      </p:ext>
    </p:extLst>
  </p:cSld>
  <p:clrMapOvr>
    <a:masterClrMapping/>
  </p:clrMapOvr>
</p:sld>
</file>

<file path=ppt/theme/theme1.xml><?xml version="1.0" encoding="utf-8"?>
<a:theme xmlns:a="http://schemas.openxmlformats.org/drawingml/2006/main" name="1 White Master">
  <a:themeElements>
    <a:clrScheme name="C 2018 Nokia">
      <a:dk1>
        <a:srgbClr val="124191"/>
      </a:dk1>
      <a:lt1>
        <a:srgbClr val="FFFFFF"/>
      </a:lt1>
      <a:dk2>
        <a:srgbClr val="001135"/>
      </a:dk2>
      <a:lt2>
        <a:srgbClr val="4D5766"/>
      </a:lt2>
      <a:accent1>
        <a:srgbClr val="98A2AE"/>
      </a:accent1>
      <a:accent2>
        <a:srgbClr val="BEC8D2"/>
      </a:accent2>
      <a:accent3>
        <a:srgbClr val="00C9FF"/>
      </a:accent3>
      <a:accent4>
        <a:srgbClr val="FF3154"/>
      </a:accent4>
      <a:accent5>
        <a:srgbClr val="FFFB00"/>
      </a:accent5>
      <a:accent6>
        <a:srgbClr val="4BDD33"/>
      </a:accent6>
      <a:hlink>
        <a:srgbClr val="124191"/>
      </a:hlink>
      <a:folHlink>
        <a:srgbClr val="001135"/>
      </a:folHlink>
    </a:clrScheme>
    <a:fontScheme name="Nokia 2018">
      <a:majorFont>
        <a:latin typeface="Nokia Pure Headline Light"/>
        <a:ea typeface=""/>
        <a:cs typeface=""/>
      </a:majorFont>
      <a:minorFont>
        <a:latin typeface="Nokia Pure Text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algn="l">
          <a:spcAft>
            <a:spcPts val="300"/>
          </a:spcAft>
          <a:buSzPct val="100000"/>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pPr>
      <a:bodyPr/>
      <a:lstStyle/>
      <a:style>
        <a:lnRef idx="1">
          <a:schemeClr val="accent1"/>
        </a:lnRef>
        <a:fillRef idx="0">
          <a:schemeClr val="accent1"/>
        </a:fillRef>
        <a:effectRef idx="0">
          <a:schemeClr val="accent1"/>
        </a:effectRef>
        <a:fontRef idx="minor">
          <a:schemeClr val="tx1"/>
        </a:fontRef>
      </a:style>
    </a:lnDef>
    <a:txDef>
      <a:spPr>
        <a:noFill/>
      </a:spPr>
      <a:bodyPr wrap="square" lIns="72000" tIns="72000" rIns="72000" bIns="72000" rtlCol="0">
        <a:noAutofit/>
      </a:bodyPr>
      <a:lstStyle>
        <a:defPPr algn="l">
          <a:spcAft>
            <a:spcPts val="300"/>
          </a:spcAft>
          <a:buSzPct val="100000"/>
          <a:defRPr sz="1200" dirty="0" smtClean="0">
            <a:solidFill>
              <a:schemeClr val="tx2"/>
            </a:solidFill>
          </a:defRPr>
        </a:defPPr>
      </a:lstStyle>
    </a:txDef>
  </a:objectDefaults>
  <a:extraClrSchemeLst/>
  <a:extLst>
    <a:ext uri="{05A4C25C-085E-4340-85A3-A5531E510DB2}">
      <thm15:themeFamily xmlns:thm15="http://schemas.microsoft.com/office/thememl/2012/main" name="Nokia Pure PowerPoint" id="{E7D3A715-BCA4-4FF0-8514-18648E1E37B4}" vid="{BEDE3391-55BB-4B7A-88ED-7B8E863A05E3}"/>
    </a:ext>
  </a:extLst>
</a:theme>
</file>

<file path=ppt/theme/theme2.xml><?xml version="1.0" encoding="utf-8"?>
<a:theme xmlns:a="http://schemas.openxmlformats.org/drawingml/2006/main" name="4_Blue End Slide">
  <a:themeElements>
    <a:clrScheme name="C 2018 Nokia">
      <a:dk1>
        <a:srgbClr val="124191"/>
      </a:dk1>
      <a:lt1>
        <a:srgbClr val="FFFFFF"/>
      </a:lt1>
      <a:dk2>
        <a:srgbClr val="001135"/>
      </a:dk2>
      <a:lt2>
        <a:srgbClr val="4D5766"/>
      </a:lt2>
      <a:accent1>
        <a:srgbClr val="98A2AE"/>
      </a:accent1>
      <a:accent2>
        <a:srgbClr val="BEC8D2"/>
      </a:accent2>
      <a:accent3>
        <a:srgbClr val="00C9FF"/>
      </a:accent3>
      <a:accent4>
        <a:srgbClr val="FF3154"/>
      </a:accent4>
      <a:accent5>
        <a:srgbClr val="FFFB00"/>
      </a:accent5>
      <a:accent6>
        <a:srgbClr val="4BDD33"/>
      </a:accent6>
      <a:hlink>
        <a:srgbClr val="124191"/>
      </a:hlink>
      <a:folHlink>
        <a:srgbClr val="00113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okia Pure PowerPoint" id="{E7D3A715-BCA4-4FF0-8514-18648E1E37B4}" vid="{B4DF7E10-8709-4F04-B584-7D1C5589BF1D}"/>
    </a:ext>
  </a:extLst>
</a:theme>
</file>

<file path=ppt/theme/theme3.xml><?xml version="1.0" encoding="utf-8"?>
<a:theme xmlns:a="http://schemas.openxmlformats.org/drawingml/2006/main" name="5_White End Slide">
  <a:themeElements>
    <a:clrScheme name="C 2018 Nokia">
      <a:dk1>
        <a:srgbClr val="124191"/>
      </a:dk1>
      <a:lt1>
        <a:srgbClr val="FFFFFF"/>
      </a:lt1>
      <a:dk2>
        <a:srgbClr val="001135"/>
      </a:dk2>
      <a:lt2>
        <a:srgbClr val="4D5766"/>
      </a:lt2>
      <a:accent1>
        <a:srgbClr val="98A2AE"/>
      </a:accent1>
      <a:accent2>
        <a:srgbClr val="BEC8D2"/>
      </a:accent2>
      <a:accent3>
        <a:srgbClr val="00C9FF"/>
      </a:accent3>
      <a:accent4>
        <a:srgbClr val="FF3154"/>
      </a:accent4>
      <a:accent5>
        <a:srgbClr val="FFFB00"/>
      </a:accent5>
      <a:accent6>
        <a:srgbClr val="4BDD33"/>
      </a:accent6>
      <a:hlink>
        <a:srgbClr val="124191"/>
      </a:hlink>
      <a:folHlink>
        <a:srgbClr val="00113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okia Pure PowerPoint" id="{E7D3A715-BCA4-4FF0-8514-18648E1E37B4}" vid="{ABE31CFE-BF4F-482A-BFB3-82F8AAD3E76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Nokia Document" ma:contentTypeID="0x010100CE50E52E7543470BBDD3827FE50C59CB00F28B616FD8C77D40956A924538277F24" ma:contentTypeVersion="26" ma:contentTypeDescription="Create Nokia Word Document" ma:contentTypeScope="" ma:versionID="e748e768b5f12442eb78c8be45fb97e9">
  <xsd:schema xmlns:xsd="http://www.w3.org/2001/XMLSchema" xmlns:xs="http://www.w3.org/2001/XMLSchema" xmlns:p="http://schemas.microsoft.com/office/2006/metadata/properties" xmlns:ns2="71c5aaf6-e6ce-465b-b873-5148d2a4c105" targetNamespace="http://schemas.microsoft.com/office/2006/metadata/properties" ma:root="true" ma:fieldsID="d227a082cf3b963ed6b37ce080f4d67b" ns2:_="">
    <xsd:import namespace="71c5aaf6-e6ce-465b-b873-5148d2a4c105"/>
    <xsd:element name="properties">
      <xsd:complexType>
        <xsd:sequence>
          <xsd:element name="documentManagement">
            <xsd:complexType>
              <xsd:all>
                <xsd:element ref="ns2:DocumentType" minOccurs="0"/>
                <xsd:element ref="ns2:NokiaConfidentiality" minOccurs="0"/>
                <xsd:element ref="ns2:Owner" minOccurs="0"/>
                <xsd:element ref="ns2:_dlc_DocId" minOccurs="0"/>
                <xsd:element ref="ns2:_dlc_DocIdUrl" minOccurs="0"/>
                <xsd:element ref="ns2:_dlc_DocIdPersistId" minOccurs="0"/>
                <xsd:element ref="ns2:HideFromDelv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c5aaf6-e6ce-465b-b873-5148d2a4c105" elementFormDefault="qualified">
    <xsd:import namespace="http://schemas.microsoft.com/office/2006/documentManagement/types"/>
    <xsd:import namespace="http://schemas.microsoft.com/office/infopath/2007/PartnerControls"/>
    <xsd:element name="DocumentType" ma:index="8" nillable="true" ma:displayName="Document Type" ma:default="Description" ma:description="Document type specifies the content of the document" ma:format="Dropdown" ma:internalName="DocumentType" ma:readOnly="false">
      <xsd:simpleType>
        <xsd:restriction base="dms:Choice">
          <xsd:enumeration value="Policy"/>
          <xsd:enumeration value="Strategy"/>
          <xsd:enumeration value="Objectives / Targets"/>
          <xsd:enumeration value="Plan / Schedule"/>
          <xsd:enumeration value="Governance"/>
          <xsd:enumeration value="Organization"/>
          <xsd:enumeration value="Review Material"/>
          <xsd:enumeration value="Communication"/>
          <xsd:enumeration value="Minutes"/>
          <xsd:enumeration value="Training"/>
          <xsd:enumeration value="Standard Operating Procedure"/>
          <xsd:enumeration value="Process / Procedure / Standard"/>
          <xsd:enumeration value="Guideline / Manual / Instruction"/>
          <xsd:enumeration value="Description"/>
          <xsd:enumeration value="Form / Template"/>
          <xsd:enumeration value="Checklist"/>
          <xsd:enumeration value="Bid / Offer"/>
          <xsd:enumeration value="Contract / Order"/>
          <xsd:enumeration value="List"/>
          <xsd:enumeration value="Roadmap"/>
          <xsd:enumeration value="Requirement / Specification"/>
          <xsd:enumeration value="Design"/>
          <xsd:enumeration value="Concept / Proposal"/>
          <xsd:enumeration value="Measurement / KPI"/>
          <xsd:enumeration value="Report"/>
          <xsd:enumeration value="Best Practice / Lessons Learnt"/>
          <xsd:enumeration value="Analysis / Assessment"/>
          <xsd:enumeration value="Survey"/>
        </xsd:restriction>
      </xsd:simpleType>
    </xsd:element>
    <xsd:element name="NokiaConfidentiality" ma:index="9" nillable="true" ma:displayName="Nokia Confidentiality" ma:default="Nokia Internal Use" ma:format="Dropdown" ma:internalName="NokiaConfidentiality" ma:readOnly="false">
      <xsd:simpleType>
        <xsd:restriction base="dms:Choice">
          <xsd:enumeration value="Nokia Internal Use"/>
          <xsd:enumeration value="Confidential"/>
          <xsd:enumeration value="Secret"/>
          <xsd:enumeration value="Public"/>
        </xsd:restriction>
      </xsd:simpleType>
    </xsd:element>
    <xsd:element name="Owner" ma:index="10" nillable="true" ma:displayName="Owner" ma:description="Owner identifies the person or group who owns the document (default value is the same as the Creator of the document)" ma:internalName="Owner">
      <xsd:simpleType>
        <xsd:restriction base="dms:Text"/>
      </xsd:simpleType>
    </xsd:element>
    <xsd:element name="_dlc_DocId" ma:index="11" nillable="true" ma:displayName="Document ID Value" ma:description="The value of the document ID assigned to this item." ma:internalName="_dlc_DocId" ma:readOnly="true">
      <xsd:simpleType>
        <xsd:restriction base="dms:Text"/>
      </xsd:simpleType>
    </xsd:element>
    <xsd:element name="_dlc_DocIdUrl" ma:index="1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3" nillable="true" ma:displayName="Persist ID" ma:description="Keep ID on add." ma:hidden="true" ma:internalName="_dlc_DocIdPersistId" ma:readOnly="true">
      <xsd:simpleType>
        <xsd:restriction base="dms:Boolean"/>
      </xsd:simpleType>
    </xsd:element>
    <xsd:element name="HideFromDelve" ma:index="14" nillable="true" ma:displayName="HideFromDelve" ma:default="0" ma:internalName="HideFromDelv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Owner xmlns="71c5aaf6-e6ce-465b-b873-5148d2a4c105">Spen Spencer</Owner>
    <DocumentType xmlns="71c5aaf6-e6ce-465b-b873-5148d2a4c105">Description</DocumentType>
    <NokiaConfidentiality xmlns="71c5aaf6-e6ce-465b-b873-5148d2a4c105">Nokia Internal Use</NokiaConfidentiality>
    <HideFromDelve xmlns="71c5aaf6-e6ce-465b-b873-5148d2a4c105">false</HideFromDelve>
    <_dlc_DocId xmlns="71c5aaf6-e6ce-465b-b873-5148d2a4c105">QBI5PMBIL2NS-1242730160-2505</_dlc_DocId>
    <_dlc_DocIdUrl xmlns="71c5aaf6-e6ce-465b-b873-5148d2a4c105">
      <Url>https://nokia.sharepoint.com/sites/brandstore/_layouts/15/DocIdRedir.aspx?ID=QBI5PMBIL2NS-1242730160-2505</Url>
      <Description>QBI5PMBIL2NS-1242730160-2505</Description>
    </_dlc_DocIdUrl>
  </documentManagement>
</p:properties>
</file>

<file path=customXml/item4.xml><?xml version="1.0" encoding="utf-8"?>
<?mso-contentType ?>
<customXsn xmlns="http://schemas.microsoft.com/office/2006/metadata/customXsn">
  <xsnLocation/>
  <cached>True</cached>
  <openByDefault>True</openByDefault>
  <xsnScope/>
</customXsn>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SharedContentType xmlns="Microsoft.SharePoint.Taxonomy.ContentTypeSync" SourceId="34c87397-5fc1-491e-85e7-d6110dbe9cbd" ContentTypeId="0x010100CE50E52E7543470BBDD3827FE50C59CB" PreviousValue="false"/>
</file>

<file path=customXml/itemProps1.xml><?xml version="1.0" encoding="utf-8"?>
<ds:datastoreItem xmlns:ds="http://schemas.openxmlformats.org/officeDocument/2006/customXml" ds:itemID="{5BDB0496-1A1D-4B21-BC76-DDA1AAE9922B}">
  <ds:schemaRefs>
    <ds:schemaRef ds:uri="http://schemas.microsoft.com/sharepoint/events"/>
  </ds:schemaRefs>
</ds:datastoreItem>
</file>

<file path=customXml/itemProps2.xml><?xml version="1.0" encoding="utf-8"?>
<ds:datastoreItem xmlns:ds="http://schemas.openxmlformats.org/officeDocument/2006/customXml" ds:itemID="{22DD24AF-F947-4A1E-AE57-D42B59C8C6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c5aaf6-e6ce-465b-b873-5148d2a4c1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A5087E-D875-4389-9B23-8434F51180AC}">
  <ds:schemaRefs>
    <ds:schemaRef ds:uri="http://schemas.microsoft.com/office/infopath/2007/PartnerControls"/>
    <ds:schemaRef ds:uri="http://purl.org/dc/elements/1.1/"/>
    <ds:schemaRef ds:uri="http://schemas.microsoft.com/office/2006/metadata/properties"/>
    <ds:schemaRef ds:uri="71c5aaf6-e6ce-465b-b873-5148d2a4c105"/>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customXml/itemProps4.xml><?xml version="1.0" encoding="utf-8"?>
<ds:datastoreItem xmlns:ds="http://schemas.openxmlformats.org/officeDocument/2006/customXml" ds:itemID="{B13512BF-786C-44BC-9179-48F650BCBA3C}">
  <ds:schemaRefs>
    <ds:schemaRef ds:uri="http://schemas.microsoft.com/office/2006/metadata/customXsn"/>
  </ds:schemaRefs>
</ds:datastoreItem>
</file>

<file path=customXml/itemProps5.xml><?xml version="1.0" encoding="utf-8"?>
<ds:datastoreItem xmlns:ds="http://schemas.openxmlformats.org/officeDocument/2006/customXml" ds:itemID="{9DED2D23-3C7F-41E8-ACA8-DA4828291003}">
  <ds:schemaRefs>
    <ds:schemaRef ds:uri="http://schemas.microsoft.com/sharepoint/v3/contenttype/forms"/>
  </ds:schemaRefs>
</ds:datastoreItem>
</file>

<file path=customXml/itemProps6.xml><?xml version="1.0" encoding="utf-8"?>
<ds:datastoreItem xmlns:ds="http://schemas.openxmlformats.org/officeDocument/2006/customXml" ds:itemID="{B69FDC28-DDA5-440E-9BA4-E68BD29F4D24}">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323</TotalTime>
  <Words>6185</Words>
  <Application>Microsoft Macintosh PowerPoint</Application>
  <PresentationFormat>On-screen Show (16:9)</PresentationFormat>
  <Paragraphs>604</Paragraphs>
  <Slides>62</Slides>
  <Notes>26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62</vt:i4>
      </vt:variant>
    </vt:vector>
  </HeadingPairs>
  <TitlesOfParts>
    <vt:vector size="71" baseType="lpstr">
      <vt:lpstr>Arial</vt:lpstr>
      <vt:lpstr>Calibri</vt:lpstr>
      <vt:lpstr>Nokia Pure Headline Light</vt:lpstr>
      <vt:lpstr>Nokia Pure Headline Ultra Light</vt:lpstr>
      <vt:lpstr>Nokia Pure Text</vt:lpstr>
      <vt:lpstr>Nokia Pure Text Light</vt:lpstr>
      <vt:lpstr>1 White Master</vt:lpstr>
      <vt:lpstr>4_Blue End Slide</vt:lpstr>
      <vt:lpstr>5_White End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NSP Workflow Manager (WFM)</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Kumar, Arun 7. (Nokia - IN/Bangalore)</dc:creator>
  <cp:lastModifiedBy>Prasad, Siva (Nokia - IN/Bangalore)</cp:lastModifiedBy>
  <cp:revision>38</cp:revision>
  <dcterms:created xsi:type="dcterms:W3CDTF">2020-06-28T16:44:04Z</dcterms:created>
  <dcterms:modified xsi:type="dcterms:W3CDTF">2020-06-30T02:39:52Z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6cc7c65-2b09-40ab-abef-d10548338a3b_Enabled">
    <vt:lpwstr>True</vt:lpwstr>
  </property>
  <property fmtid="{D5CDD505-2E9C-101B-9397-08002B2CF9AE}" pid="3" name="MSIP_Label_46cc7c65-2b09-40ab-abef-d10548338a3b_SiteId">
    <vt:lpwstr>5d471751-9675-428d-917b-70f44f9630b0</vt:lpwstr>
  </property>
  <property fmtid="{D5CDD505-2E9C-101B-9397-08002B2CF9AE}" pid="4" name="MSIP_Label_46cc7c65-2b09-40ab-abef-d10548338a3b_Owner">
    <vt:lpwstr>prabhu.t_s@nokia.com</vt:lpwstr>
  </property>
  <property fmtid="{D5CDD505-2E9C-101B-9397-08002B2CF9AE}" pid="5" name="MSIP_Label_46cc7c65-2b09-40ab-abef-d10548338a3b_SetDate">
    <vt:lpwstr>2020-06-29T07:36:03.1065608Z</vt:lpwstr>
  </property>
  <property fmtid="{D5CDD505-2E9C-101B-9397-08002B2CF9AE}" pid="6" name="MSIP_Label_46cc7c65-2b09-40ab-abef-d10548338a3b_Name">
    <vt:lpwstr>Nokia internal use</vt:lpwstr>
  </property>
  <property fmtid="{D5CDD505-2E9C-101B-9397-08002B2CF9AE}" pid="7" name="MSIP_Label_46cc7c65-2b09-40ab-abef-d10548338a3b_Application">
    <vt:lpwstr>Microsoft Azure Information Protection</vt:lpwstr>
  </property>
  <property fmtid="{D5CDD505-2E9C-101B-9397-08002B2CF9AE}" pid="8" name="MSIP_Label_46cc7c65-2b09-40ab-abef-d10548338a3b_ActionId">
    <vt:lpwstr>be65eddd-4970-465f-a608-2d0eae4a98b4</vt:lpwstr>
  </property>
  <property fmtid="{D5CDD505-2E9C-101B-9397-08002B2CF9AE}" pid="9" name="MSIP_Label_46cc7c65-2b09-40ab-abef-d10548338a3b_Extended_MSFT_Method">
    <vt:lpwstr>Manual</vt:lpwstr>
  </property>
  <property fmtid="{D5CDD505-2E9C-101B-9397-08002B2CF9AE}" pid="10" name="Sensitivity">
    <vt:lpwstr>Nokia internal use</vt:lpwstr>
  </property>
</Properties>
</file>